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1"/>
  </p:sldMasterIdLst>
  <p:notesMasterIdLst>
    <p:notesMasterId r:id="rId41"/>
  </p:notesMasterIdLst>
  <p:handoutMasterIdLst>
    <p:handoutMasterId r:id="rId42"/>
  </p:handoutMasterIdLst>
  <p:sldIdLst>
    <p:sldId id="275" r:id="rId2"/>
    <p:sldId id="276" r:id="rId3"/>
    <p:sldId id="257" r:id="rId4"/>
    <p:sldId id="265" r:id="rId5"/>
    <p:sldId id="266" r:id="rId6"/>
    <p:sldId id="272" r:id="rId7"/>
    <p:sldId id="274" r:id="rId8"/>
    <p:sldId id="278" r:id="rId9"/>
    <p:sldId id="277" r:id="rId10"/>
    <p:sldId id="279" r:id="rId11"/>
    <p:sldId id="280" r:id="rId12"/>
    <p:sldId id="281" r:id="rId13"/>
    <p:sldId id="282" r:id="rId14"/>
    <p:sldId id="283" r:id="rId15"/>
    <p:sldId id="284" r:id="rId16"/>
    <p:sldId id="288" r:id="rId17"/>
    <p:sldId id="286" r:id="rId18"/>
    <p:sldId id="287" r:id="rId19"/>
    <p:sldId id="291" r:id="rId20"/>
    <p:sldId id="285" r:id="rId21"/>
    <p:sldId id="290" r:id="rId22"/>
    <p:sldId id="289" r:id="rId23"/>
    <p:sldId id="292" r:id="rId24"/>
    <p:sldId id="293" r:id="rId25"/>
    <p:sldId id="294" r:id="rId26"/>
    <p:sldId id="295" r:id="rId27"/>
    <p:sldId id="296" r:id="rId28"/>
    <p:sldId id="297" r:id="rId29"/>
    <p:sldId id="298" r:id="rId30"/>
    <p:sldId id="299" r:id="rId31"/>
    <p:sldId id="304" r:id="rId32"/>
    <p:sldId id="303" r:id="rId33"/>
    <p:sldId id="302" r:id="rId34"/>
    <p:sldId id="301" r:id="rId35"/>
    <p:sldId id="300" r:id="rId36"/>
    <p:sldId id="305" r:id="rId37"/>
    <p:sldId id="306" r:id="rId38"/>
    <p:sldId id="307" r:id="rId39"/>
    <p:sldId id="26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98" d="100"/>
          <a:sy n="98" d="100"/>
        </p:scale>
        <p:origin x="9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7/11/2023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7/11/2023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59802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164920"/>
            <a:ext cx="8674100"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7/11/2023</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817046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6">
            <a:extLst>
              <a:ext uri="{FF2B5EF4-FFF2-40B4-BE49-F238E27FC236}">
                <a16:creationId xmlns:a16="http://schemas.microsoft.com/office/drawing/2014/main" id="{C5DD3B49-F775-49FC-ACAD-45B074D1C945}"/>
              </a:ext>
            </a:extLst>
          </p:cNvPr>
          <p:cNvSpPr>
            <a:spLocks noGrp="1"/>
          </p:cNvSpPr>
          <p:nvPr>
            <p:ph type="title" hasCustomPrompt="1"/>
          </p:nvPr>
        </p:nvSpPr>
        <p:spPr>
          <a:xfrm>
            <a:off x="2380488" y="2365248"/>
            <a:ext cx="4383024" cy="2127504"/>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6788040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6494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7/11/2023</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235077" y="841247"/>
            <a:ext cx="8674100"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54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963168"/>
            <a:ext cx="8674100"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9857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7/11/2023</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528828"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4572000" y="1423289"/>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353402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chemeClr val="accent1">
                    <a:lumMod val="50000"/>
                  </a:schemeClr>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9385406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7/11/2023</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234950" y="1227550"/>
            <a:ext cx="8674100"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235077" y="78613"/>
            <a:ext cx="8673846"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595884"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4639056" y="1533017"/>
            <a:ext cx="38862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628650" y="6565257"/>
            <a:ext cx="20574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7/11/2023</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3028950" y="6565257"/>
            <a:ext cx="30861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6867383" y="6572126"/>
            <a:ext cx="20574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9895280"/>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5" r:id="rId5"/>
    <p:sldLayoutId id="2147483683" r:id="rId6"/>
    <p:sldLayoutId id="2147483679" r:id="rId7"/>
    <p:sldLayoutId id="2147483680" r:id="rId8"/>
    <p:sldLayoutId id="2147483681" r:id="rId9"/>
    <p:sldLayoutId id="2147483682" r:id="rId10"/>
    <p:sldLayoutId id="2147483678"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2086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2.2 </a:t>
            </a:r>
            <a:r>
              <a:rPr lang="en-US" dirty="0" err="1"/>
              <a:t>Mô</a:t>
            </a:r>
            <a:r>
              <a:rPr lang="en-US" dirty="0"/>
              <a:t> </a:t>
            </a:r>
            <a:r>
              <a:rPr lang="en-US" dirty="0" err="1"/>
              <a:t>hình</a:t>
            </a:r>
            <a:r>
              <a:rPr lang="en-US" dirty="0"/>
              <a:t> Ridge</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5134155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2.3 </a:t>
            </a:r>
            <a:r>
              <a:rPr lang="en-US" dirty="0" err="1"/>
              <a:t>Mô</a:t>
            </a:r>
            <a:r>
              <a:rPr lang="en-US" dirty="0"/>
              <a:t> </a:t>
            </a:r>
            <a:r>
              <a:rPr lang="en-US" dirty="0" err="1"/>
              <a:t>hình</a:t>
            </a:r>
            <a:r>
              <a:rPr lang="en-US" dirty="0"/>
              <a:t> Lasso</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18898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2.3 </a:t>
            </a:r>
            <a:r>
              <a:rPr lang="en-US" dirty="0" err="1"/>
              <a:t>Mô</a:t>
            </a:r>
            <a:r>
              <a:rPr lang="en-US" dirty="0"/>
              <a:t> </a:t>
            </a:r>
            <a:r>
              <a:rPr lang="en-US" dirty="0" err="1"/>
              <a:t>hình</a:t>
            </a:r>
            <a:r>
              <a:rPr lang="en-US" dirty="0"/>
              <a:t> Lasso</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2784586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2.3 </a:t>
            </a:r>
            <a:r>
              <a:rPr lang="en-US" dirty="0" err="1"/>
              <a:t>Mô</a:t>
            </a:r>
            <a:r>
              <a:rPr lang="en-US" dirty="0"/>
              <a:t> </a:t>
            </a:r>
            <a:r>
              <a:rPr lang="en-US" dirty="0" err="1"/>
              <a:t>hình</a:t>
            </a:r>
            <a:r>
              <a:rPr lang="en-US" dirty="0"/>
              <a:t> </a:t>
            </a:r>
            <a:r>
              <a:rPr lang="en-US" dirty="0" err="1"/>
              <a:t>RandomForest</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3226720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2.3 </a:t>
            </a:r>
            <a:r>
              <a:rPr lang="en-US" dirty="0" err="1"/>
              <a:t>Mô</a:t>
            </a:r>
            <a:r>
              <a:rPr lang="en-US" dirty="0"/>
              <a:t> </a:t>
            </a:r>
            <a:r>
              <a:rPr lang="en-US" dirty="0" err="1"/>
              <a:t>hình</a:t>
            </a:r>
            <a:r>
              <a:rPr lang="en-US" dirty="0"/>
              <a:t> </a:t>
            </a:r>
            <a:r>
              <a:rPr lang="en-US" dirty="0" err="1"/>
              <a:t>RandomForest</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932945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 </a:t>
            </a:r>
            <a:r>
              <a:rPr lang="en-US" dirty="0" err="1"/>
              <a:t>Dữ</a:t>
            </a:r>
            <a:r>
              <a:rPr lang="en-US" dirty="0"/>
              <a:t> </a:t>
            </a:r>
            <a:r>
              <a:rPr lang="en-US" dirty="0" err="1"/>
              <a:t>liệu</a:t>
            </a:r>
            <a:r>
              <a:rPr lang="en-US" dirty="0"/>
              <a:t>, </a:t>
            </a:r>
            <a:r>
              <a:rPr lang="en-US" dirty="0" err="1"/>
              <a:t>tiền</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khám</a:t>
            </a:r>
            <a:r>
              <a:rPr lang="en-US" dirty="0"/>
              <a:t> </a:t>
            </a:r>
            <a:r>
              <a:rPr lang="en-US" dirty="0" err="1"/>
              <a:t>phá</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dirty="0"/>
          </a:p>
          <a:p>
            <a:endParaRPr lang="en-US" dirty="0"/>
          </a:p>
          <a:p>
            <a:endParaRPr lang="en-US" dirty="0"/>
          </a:p>
          <a:p>
            <a:r>
              <a:rPr lang="en-US" sz="4000" dirty="0" err="1"/>
              <a:t>Chương</a:t>
            </a:r>
            <a:r>
              <a:rPr lang="en-US" sz="4000" dirty="0"/>
              <a:t> </a:t>
            </a:r>
            <a:r>
              <a:rPr lang="en-US" sz="4000" dirty="0" err="1"/>
              <a:t>này</a:t>
            </a:r>
            <a:r>
              <a:rPr lang="en-US" sz="4000" dirty="0"/>
              <a:t> </a:t>
            </a:r>
            <a:r>
              <a:rPr lang="en-US" sz="4000" dirty="0" err="1"/>
              <a:t>sẽ</a:t>
            </a:r>
            <a:r>
              <a:rPr lang="en-US" sz="4000" dirty="0"/>
              <a:t> </a:t>
            </a:r>
            <a:r>
              <a:rPr lang="en-US" sz="4000" dirty="0" err="1"/>
              <a:t>trình</a:t>
            </a:r>
            <a:r>
              <a:rPr lang="en-US" sz="4000" dirty="0"/>
              <a:t> </a:t>
            </a:r>
            <a:r>
              <a:rPr lang="en-US" sz="4000" dirty="0" err="1"/>
              <a:t>bày</a:t>
            </a:r>
            <a:r>
              <a:rPr lang="en-US" sz="4000" dirty="0"/>
              <a:t> </a:t>
            </a:r>
            <a:r>
              <a:rPr lang="en-US" sz="4000" dirty="0" err="1"/>
              <a:t>các</a:t>
            </a:r>
            <a:r>
              <a:rPr lang="en-US" sz="4000" dirty="0"/>
              <a:t> </a:t>
            </a:r>
            <a:r>
              <a:rPr lang="en-US" sz="4000" dirty="0" err="1"/>
              <a:t>bước</a:t>
            </a:r>
            <a:r>
              <a:rPr lang="en-US" sz="4000" dirty="0"/>
              <a:t> </a:t>
            </a:r>
            <a:r>
              <a:rPr lang="en-US" sz="4000" dirty="0" err="1"/>
              <a:t>xử</a:t>
            </a:r>
            <a:r>
              <a:rPr lang="en-US" sz="4000" dirty="0"/>
              <a:t> </a:t>
            </a:r>
            <a:r>
              <a:rPr lang="en-US" sz="4000" dirty="0" err="1"/>
              <a:t>lý</a:t>
            </a:r>
            <a:r>
              <a:rPr lang="en-US" sz="4000" dirty="0"/>
              <a:t> </a:t>
            </a:r>
            <a:r>
              <a:rPr lang="en-US" sz="4000" dirty="0" err="1"/>
              <a:t>đối</a:t>
            </a:r>
            <a:r>
              <a:rPr lang="en-US" sz="4000" dirty="0"/>
              <a:t> </a:t>
            </a:r>
            <a:r>
              <a:rPr lang="en-US" sz="4000" dirty="0" err="1"/>
              <a:t>với</a:t>
            </a:r>
            <a:r>
              <a:rPr lang="en-US" sz="4000" dirty="0"/>
              <a:t> </a:t>
            </a:r>
            <a:r>
              <a:rPr lang="en-US" sz="4000" dirty="0" err="1"/>
              <a:t>một</a:t>
            </a:r>
            <a:r>
              <a:rPr lang="en-US" sz="4000" dirty="0"/>
              <a:t> </a:t>
            </a:r>
            <a:r>
              <a:rPr lang="en-US" sz="4000" dirty="0" err="1"/>
              <a:t>mã</a:t>
            </a:r>
            <a:r>
              <a:rPr lang="en-US" sz="4000" dirty="0"/>
              <a:t> </a:t>
            </a:r>
            <a:r>
              <a:rPr lang="en-US" sz="4000" dirty="0" err="1"/>
              <a:t>cổ</a:t>
            </a:r>
            <a:r>
              <a:rPr lang="en-US" sz="4000" dirty="0"/>
              <a:t> </a:t>
            </a:r>
            <a:r>
              <a:rPr lang="en-US" sz="4000" dirty="0" err="1"/>
              <a:t>phiếu</a:t>
            </a:r>
            <a:r>
              <a:rPr lang="en-US" sz="4000" dirty="0"/>
              <a:t>, </a:t>
            </a:r>
            <a:r>
              <a:rPr lang="en-US" sz="4000" dirty="0" err="1"/>
              <a:t>cụ</a:t>
            </a:r>
            <a:r>
              <a:rPr lang="en-US" sz="4000" dirty="0"/>
              <a:t> </a:t>
            </a:r>
            <a:r>
              <a:rPr lang="en-US" sz="4000" dirty="0" err="1"/>
              <a:t>thể</a:t>
            </a:r>
            <a:r>
              <a:rPr lang="en-US" sz="4000" dirty="0"/>
              <a:t> </a:t>
            </a:r>
            <a:r>
              <a:rPr lang="en-US" sz="4000" dirty="0" err="1"/>
              <a:t>là</a:t>
            </a:r>
            <a:r>
              <a:rPr lang="en-US" sz="4000" dirty="0"/>
              <a:t> FPT.</a:t>
            </a:r>
          </a:p>
        </p:txBody>
      </p:sp>
    </p:spTree>
    <p:extLst>
      <p:ext uri="{BB962C8B-B14F-4D97-AF65-F5344CB8AC3E}">
        <p14:creationId xmlns:p14="http://schemas.microsoft.com/office/powerpoint/2010/main" val="40821601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3.1 </a:t>
            </a:r>
            <a:r>
              <a:rPr lang="en-US" dirty="0" err="1"/>
              <a:t>Tổng</a:t>
            </a:r>
            <a:r>
              <a:rPr lang="en-US" dirty="0"/>
              <a:t> </a:t>
            </a:r>
            <a:r>
              <a:rPr lang="en-US" dirty="0" err="1"/>
              <a:t>quan</a:t>
            </a:r>
            <a:r>
              <a:rPr lang="en-US" dirty="0"/>
              <a:t> </a:t>
            </a:r>
            <a:r>
              <a:rPr lang="en-US" dirty="0" err="1"/>
              <a:t>về</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dirty="0"/>
          </a:p>
          <a:p>
            <a:r>
              <a:rPr lang="en-US" dirty="0" err="1"/>
              <a:t>Tập</a:t>
            </a:r>
            <a:r>
              <a:rPr lang="en-US" dirty="0"/>
              <a:t> </a:t>
            </a:r>
            <a:r>
              <a:rPr lang="en-US" dirty="0" err="1"/>
              <a:t>thứ</a:t>
            </a:r>
            <a:r>
              <a:rPr lang="en-US" dirty="0"/>
              <a:t> </a:t>
            </a:r>
            <a:r>
              <a:rPr lang="en-US" dirty="0" err="1"/>
              <a:t>nhất</a:t>
            </a:r>
            <a:r>
              <a:rPr lang="en-US" dirty="0"/>
              <a:t>: Download </a:t>
            </a:r>
            <a:r>
              <a:rPr lang="en-US" dirty="0" err="1"/>
              <a:t>trực</a:t>
            </a:r>
            <a:r>
              <a:rPr lang="en-US" dirty="0"/>
              <a:t> </a:t>
            </a:r>
            <a:r>
              <a:rPr lang="en-US" dirty="0" err="1"/>
              <a:t>tiếp</a:t>
            </a:r>
            <a:r>
              <a:rPr lang="en-US" dirty="0"/>
              <a:t> </a:t>
            </a:r>
            <a:r>
              <a:rPr lang="en-US" dirty="0" err="1"/>
              <a:t>từ</a:t>
            </a:r>
            <a:r>
              <a:rPr lang="en-US" dirty="0"/>
              <a:t> Kaggle</a:t>
            </a:r>
          </a:p>
          <a:p>
            <a:pPr lvl="1"/>
            <a:r>
              <a:rPr lang="en-US" dirty="0" err="1"/>
              <a:t>Tập</a:t>
            </a:r>
            <a:r>
              <a:rPr lang="en-US" dirty="0"/>
              <a:t> </a:t>
            </a:r>
            <a:r>
              <a:rPr lang="en-US" dirty="0" err="1"/>
              <a:t>dữ</a:t>
            </a:r>
            <a:r>
              <a:rPr lang="en-US" dirty="0"/>
              <a:t> </a:t>
            </a:r>
            <a:r>
              <a:rPr lang="en-US" dirty="0" err="1"/>
              <a:t>liệu</a:t>
            </a:r>
            <a:r>
              <a:rPr lang="en-US" dirty="0"/>
              <a:t> </a:t>
            </a:r>
            <a:r>
              <a:rPr lang="en-US" dirty="0" err="1"/>
              <a:t>chứa</a:t>
            </a:r>
            <a:r>
              <a:rPr lang="en-US" dirty="0"/>
              <a:t> </a:t>
            </a:r>
            <a:r>
              <a:rPr lang="en-US" dirty="0" err="1"/>
              <a:t>thông</a:t>
            </a:r>
            <a:r>
              <a:rPr lang="en-US" dirty="0"/>
              <a:t> tin </a:t>
            </a:r>
            <a:r>
              <a:rPr lang="en-US" dirty="0" err="1"/>
              <a:t>về</a:t>
            </a:r>
            <a:r>
              <a:rPr lang="en-US" dirty="0"/>
              <a:t> </a:t>
            </a:r>
            <a:r>
              <a:rPr lang="en-US" dirty="0" err="1"/>
              <a:t>giá</a:t>
            </a:r>
            <a:r>
              <a:rPr lang="en-US" dirty="0"/>
              <a:t> </a:t>
            </a:r>
            <a:r>
              <a:rPr lang="en-US" dirty="0" err="1"/>
              <a:t>của</a:t>
            </a:r>
            <a:r>
              <a:rPr lang="en-US" dirty="0"/>
              <a:t> 30 </a:t>
            </a:r>
            <a:r>
              <a:rPr lang="en-US" dirty="0" err="1"/>
              <a:t>mã</a:t>
            </a:r>
            <a:r>
              <a:rPr lang="en-US" dirty="0"/>
              <a:t> </a:t>
            </a:r>
            <a:r>
              <a:rPr lang="en-US" dirty="0" err="1"/>
              <a:t>cổ</a:t>
            </a:r>
            <a:r>
              <a:rPr lang="en-US" dirty="0"/>
              <a:t> </a:t>
            </a:r>
            <a:r>
              <a:rPr lang="en-US" dirty="0" err="1"/>
              <a:t>phiếu</a:t>
            </a:r>
            <a:r>
              <a:rPr lang="en-US" dirty="0"/>
              <a:t> </a:t>
            </a:r>
            <a:r>
              <a:rPr lang="en-US" dirty="0" err="1"/>
              <a:t>thuộc</a:t>
            </a:r>
            <a:r>
              <a:rPr lang="en-US" dirty="0"/>
              <a:t> </a:t>
            </a:r>
            <a:r>
              <a:rPr lang="en-US" dirty="0" err="1"/>
              <a:t>nhóm</a:t>
            </a:r>
            <a:r>
              <a:rPr lang="en-US" dirty="0"/>
              <a:t> VN-30</a:t>
            </a:r>
          </a:p>
          <a:p>
            <a:endParaRPr lang="en-US" dirty="0"/>
          </a:p>
          <a:p>
            <a:r>
              <a:rPr lang="en-US" dirty="0" err="1"/>
              <a:t>Tập</a:t>
            </a:r>
            <a:r>
              <a:rPr lang="en-US" dirty="0"/>
              <a:t> </a:t>
            </a:r>
            <a:r>
              <a:rPr lang="en-US" dirty="0" err="1"/>
              <a:t>dữ</a:t>
            </a:r>
            <a:r>
              <a:rPr lang="en-US" dirty="0"/>
              <a:t> </a:t>
            </a:r>
            <a:r>
              <a:rPr lang="en-US" dirty="0" err="1"/>
              <a:t>liệu</a:t>
            </a:r>
            <a:r>
              <a:rPr lang="en-US" dirty="0"/>
              <a:t> </a:t>
            </a:r>
            <a:r>
              <a:rPr lang="en-US" dirty="0" err="1"/>
              <a:t>thứ</a:t>
            </a:r>
            <a:r>
              <a:rPr lang="en-US" dirty="0"/>
              <a:t> </a:t>
            </a:r>
            <a:r>
              <a:rPr lang="en-US" dirty="0" err="1"/>
              <a:t>hai</a:t>
            </a:r>
            <a:r>
              <a:rPr lang="en-US" dirty="0"/>
              <a:t>: </a:t>
            </a:r>
            <a:r>
              <a:rPr lang="en-US" dirty="0" err="1"/>
              <a:t>Được</a:t>
            </a:r>
            <a:r>
              <a:rPr lang="en-US" dirty="0"/>
              <a:t> crawl </a:t>
            </a:r>
            <a:r>
              <a:rPr lang="en-US" dirty="0" err="1"/>
              <a:t>bằng</a:t>
            </a:r>
            <a:r>
              <a:rPr lang="en-US" dirty="0"/>
              <a:t> </a:t>
            </a:r>
            <a:r>
              <a:rPr lang="en-US" dirty="0" err="1"/>
              <a:t>cách</a:t>
            </a:r>
            <a:r>
              <a:rPr lang="en-US" dirty="0"/>
              <a:t> </a:t>
            </a:r>
            <a:r>
              <a:rPr lang="en-US" dirty="0" err="1"/>
              <a:t>sử</a:t>
            </a:r>
            <a:r>
              <a:rPr lang="en-US" dirty="0"/>
              <a:t> </a:t>
            </a:r>
            <a:r>
              <a:rPr lang="en-US" dirty="0" err="1"/>
              <a:t>dụng</a:t>
            </a:r>
            <a:r>
              <a:rPr lang="en-US" dirty="0"/>
              <a:t> package </a:t>
            </a:r>
            <a:r>
              <a:rPr lang="en-US" dirty="0" err="1"/>
              <a:t>Vnquant</a:t>
            </a:r>
            <a:r>
              <a:rPr lang="en-US" dirty="0"/>
              <a:t>( </a:t>
            </a:r>
            <a:r>
              <a:rPr lang="vi-VN" dirty="0"/>
              <a:t>package chứa các thông tin về finance và các biểu đồ phân tích về thị trường chứng khoán Việt Nam</a:t>
            </a:r>
            <a:r>
              <a:rPr lang="en-US" dirty="0"/>
              <a:t>, </a:t>
            </a:r>
            <a:r>
              <a:rPr lang="en-US" dirty="0" err="1"/>
              <a:t>cùng</a:t>
            </a:r>
            <a:r>
              <a:rPr lang="en-US" dirty="0"/>
              <a:t> </a:t>
            </a:r>
            <a:r>
              <a:rPr lang="en-US" dirty="0" err="1"/>
              <a:t>các</a:t>
            </a:r>
            <a:r>
              <a:rPr lang="en-US" dirty="0"/>
              <a:t> </a:t>
            </a:r>
            <a:r>
              <a:rPr lang="en-US" dirty="0" err="1"/>
              <a:t>api</a:t>
            </a:r>
            <a:r>
              <a:rPr lang="en-US" dirty="0"/>
              <a:t> </a:t>
            </a:r>
            <a:r>
              <a:rPr lang="en-US" dirty="0" err="1"/>
              <a:t>để</a:t>
            </a:r>
            <a:r>
              <a:rPr lang="en-US" dirty="0"/>
              <a:t> crawl </a:t>
            </a:r>
            <a:r>
              <a:rPr lang="en-US" dirty="0" err="1"/>
              <a:t>dữ</a:t>
            </a:r>
            <a:r>
              <a:rPr lang="en-US" dirty="0"/>
              <a:t> </a:t>
            </a:r>
            <a:r>
              <a:rPr lang="en-US" dirty="0" err="1"/>
              <a:t>liệu</a:t>
            </a:r>
            <a:r>
              <a:rPr lang="en-US" dirty="0"/>
              <a:t> </a:t>
            </a:r>
            <a:r>
              <a:rPr lang="en-US" dirty="0" err="1"/>
              <a:t>cổ</a:t>
            </a:r>
            <a:r>
              <a:rPr lang="en-US" dirty="0"/>
              <a:t> </a:t>
            </a:r>
            <a:r>
              <a:rPr lang="en-US" dirty="0" err="1"/>
              <a:t>phiếu</a:t>
            </a:r>
            <a:r>
              <a:rPr lang="en-US" dirty="0"/>
              <a:t>, </a:t>
            </a:r>
            <a:r>
              <a:rPr lang="en-US" dirty="0" err="1"/>
              <a:t>phân</a:t>
            </a:r>
            <a:r>
              <a:rPr lang="en-US" dirty="0"/>
              <a:t> </a:t>
            </a:r>
            <a:r>
              <a:rPr lang="en-US" dirty="0" err="1"/>
              <a:t>tích</a:t>
            </a:r>
            <a:r>
              <a:rPr lang="en-US" dirty="0"/>
              <a:t> </a:t>
            </a:r>
            <a:r>
              <a:rPr lang="en-US" dirty="0" err="1"/>
              <a:t>thống</a:t>
            </a:r>
            <a:r>
              <a:rPr lang="en-US" dirty="0"/>
              <a:t> </a:t>
            </a:r>
            <a:r>
              <a:rPr lang="en-US" dirty="0" err="1"/>
              <a:t>kê</a:t>
            </a:r>
            <a:r>
              <a:rPr lang="en-US" dirty="0"/>
              <a:t> </a:t>
            </a:r>
            <a:r>
              <a:rPr lang="en-US" dirty="0" err="1"/>
              <a:t>từ</a:t>
            </a:r>
            <a:r>
              <a:rPr lang="en-US" dirty="0"/>
              <a:t> 2 </a:t>
            </a:r>
            <a:r>
              <a:rPr lang="en-US" dirty="0" err="1"/>
              <a:t>nguồn</a:t>
            </a:r>
            <a:r>
              <a:rPr lang="en-US" dirty="0"/>
              <a:t> </a:t>
            </a:r>
            <a:r>
              <a:rPr lang="en-US" dirty="0" err="1"/>
              <a:t>chứng</a:t>
            </a:r>
            <a:r>
              <a:rPr lang="en-US" dirty="0"/>
              <a:t> </a:t>
            </a:r>
            <a:r>
              <a:rPr lang="en-US" dirty="0" err="1"/>
              <a:t>khoán</a:t>
            </a:r>
            <a:r>
              <a:rPr lang="en-US" dirty="0"/>
              <a:t> </a:t>
            </a:r>
            <a:r>
              <a:rPr lang="en-US" dirty="0" err="1"/>
              <a:t>uy</a:t>
            </a:r>
            <a:r>
              <a:rPr lang="en-US" dirty="0"/>
              <a:t> </a:t>
            </a:r>
            <a:r>
              <a:rPr lang="en-US" dirty="0" err="1"/>
              <a:t>tín</a:t>
            </a:r>
            <a:r>
              <a:rPr lang="en-US" dirty="0"/>
              <a:t> </a:t>
            </a:r>
            <a:r>
              <a:rPr lang="en-US" dirty="0" err="1"/>
              <a:t>là</a:t>
            </a:r>
            <a:r>
              <a:rPr lang="en-US" dirty="0"/>
              <a:t> </a:t>
            </a:r>
            <a:r>
              <a:rPr lang="en-US" dirty="0" err="1"/>
              <a:t>VNDirect</a:t>
            </a:r>
            <a:r>
              <a:rPr lang="en-US" dirty="0"/>
              <a:t> </a:t>
            </a:r>
            <a:r>
              <a:rPr lang="en-US" dirty="0" err="1"/>
              <a:t>và</a:t>
            </a:r>
            <a:r>
              <a:rPr lang="en-US" dirty="0"/>
              <a:t> </a:t>
            </a:r>
            <a:r>
              <a:rPr lang="en-US" dirty="0" err="1"/>
              <a:t>CafeF</a:t>
            </a:r>
            <a:r>
              <a:rPr lang="en-US" dirty="0"/>
              <a:t>)</a:t>
            </a:r>
          </a:p>
        </p:txBody>
      </p:sp>
    </p:spTree>
    <p:extLst>
      <p:ext uri="{BB962C8B-B14F-4D97-AF65-F5344CB8AC3E}">
        <p14:creationId xmlns:p14="http://schemas.microsoft.com/office/powerpoint/2010/main" val="8985152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3.1 </a:t>
            </a:r>
            <a:r>
              <a:rPr lang="en-US" dirty="0" err="1"/>
              <a:t>Tổng</a:t>
            </a:r>
            <a:r>
              <a:rPr lang="en-US" dirty="0"/>
              <a:t> </a:t>
            </a:r>
            <a:r>
              <a:rPr lang="en-US" dirty="0" err="1"/>
              <a:t>quan</a:t>
            </a:r>
            <a:r>
              <a:rPr lang="en-US" dirty="0"/>
              <a:t> </a:t>
            </a:r>
            <a:r>
              <a:rPr lang="en-US" dirty="0" err="1"/>
              <a:t>về</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dirty="0" err="1"/>
              <a:t>Chuẩn</a:t>
            </a:r>
            <a:r>
              <a:rPr lang="en-US" dirty="0"/>
              <a:t> </a:t>
            </a:r>
            <a:r>
              <a:rPr lang="en-US" dirty="0" err="1"/>
              <a:t>bị</a:t>
            </a:r>
            <a:r>
              <a:rPr lang="en-US" dirty="0"/>
              <a:t> </a:t>
            </a:r>
            <a:r>
              <a:rPr lang="en-US" dirty="0" err="1"/>
              <a:t>dữ</a:t>
            </a:r>
            <a:r>
              <a:rPr lang="en-US" dirty="0"/>
              <a:t> </a:t>
            </a:r>
            <a:r>
              <a:rPr lang="en-US" dirty="0" err="1"/>
              <a:t>liệu</a:t>
            </a:r>
            <a:r>
              <a:rPr lang="en-US" dirty="0"/>
              <a:t> </a:t>
            </a:r>
            <a:r>
              <a:rPr lang="en-US" dirty="0" err="1"/>
              <a:t>thô</a:t>
            </a:r>
            <a:endParaRPr lang="en-US" dirty="0"/>
          </a:p>
          <a:p>
            <a:pPr lvl="1"/>
            <a:r>
              <a:rPr lang="en-US" sz="1400" dirty="0" err="1">
                <a:solidFill>
                  <a:srgbClr val="000000"/>
                </a:solidFill>
                <a:effectLst/>
                <a:latin typeface="Times New Roman" panose="02020603050405020304" pitchFamily="18" charset="0"/>
                <a:ea typeface="Calibri" panose="020F0502020204030204" pitchFamily="34" charset="0"/>
              </a:rPr>
              <a:t>Dữ</a:t>
            </a:r>
            <a:r>
              <a:rPr lang="en-US" sz="1400" dirty="0">
                <a:solidFill>
                  <a:srgbClr val="000000"/>
                </a:solidFill>
                <a:effectLst/>
                <a:latin typeface="Times New Roman" panose="02020603050405020304" pitchFamily="18" charset="0"/>
                <a:ea typeface="Calibri" panose="020F0502020204030204" pitchFamily="34" charset="0"/>
              </a:rPr>
              <a:t> </a:t>
            </a:r>
            <a:r>
              <a:rPr lang="en-US" sz="1400" dirty="0" err="1">
                <a:solidFill>
                  <a:srgbClr val="000000"/>
                </a:solidFill>
                <a:effectLst/>
                <a:latin typeface="Times New Roman" panose="02020603050405020304" pitchFamily="18" charset="0"/>
                <a:ea typeface="Calibri" panose="020F0502020204030204" pitchFamily="34" charset="0"/>
              </a:rPr>
              <a:t>liệu</a:t>
            </a:r>
            <a:r>
              <a:rPr lang="en-US" sz="1400" dirty="0">
                <a:solidFill>
                  <a:srgbClr val="000000"/>
                </a:solidFill>
                <a:effectLst/>
                <a:latin typeface="Times New Roman" panose="02020603050405020304" pitchFamily="18" charset="0"/>
                <a:ea typeface="Calibri" panose="020F0502020204030204" pitchFamily="34" charset="0"/>
              </a:rPr>
              <a:t> download </a:t>
            </a:r>
            <a:r>
              <a:rPr lang="en-US" sz="1400" dirty="0" err="1">
                <a:solidFill>
                  <a:srgbClr val="000000"/>
                </a:solidFill>
                <a:effectLst/>
                <a:latin typeface="Times New Roman" panose="02020603050405020304" pitchFamily="18" charset="0"/>
                <a:ea typeface="Calibri" panose="020F0502020204030204" pitchFamily="34" charset="0"/>
              </a:rPr>
              <a:t>trực</a:t>
            </a:r>
            <a:r>
              <a:rPr lang="en-US" sz="1400" dirty="0">
                <a:solidFill>
                  <a:srgbClr val="000000"/>
                </a:solidFill>
                <a:effectLst/>
                <a:latin typeface="Times New Roman" panose="02020603050405020304" pitchFamily="18" charset="0"/>
                <a:ea typeface="Calibri" panose="020F0502020204030204" pitchFamily="34" charset="0"/>
              </a:rPr>
              <a:t> </a:t>
            </a:r>
            <a:r>
              <a:rPr lang="en-US" sz="1400" dirty="0" err="1">
                <a:solidFill>
                  <a:srgbClr val="000000"/>
                </a:solidFill>
                <a:effectLst/>
                <a:latin typeface="Times New Roman" panose="02020603050405020304" pitchFamily="18" charset="0"/>
                <a:ea typeface="Calibri" panose="020F0502020204030204" pitchFamily="34" charset="0"/>
              </a:rPr>
              <a:t>tiếp</a:t>
            </a:r>
            <a:r>
              <a:rPr lang="en-US" sz="1400" dirty="0">
                <a:solidFill>
                  <a:srgbClr val="000000"/>
                </a:solidFill>
                <a:effectLst/>
                <a:latin typeface="Times New Roman" panose="02020603050405020304" pitchFamily="18" charset="0"/>
                <a:ea typeface="Calibri" panose="020F0502020204030204" pitchFamily="34" charset="0"/>
              </a:rPr>
              <a:t> </a:t>
            </a:r>
            <a:r>
              <a:rPr lang="en-US" sz="1400" dirty="0" err="1">
                <a:solidFill>
                  <a:srgbClr val="000000"/>
                </a:solidFill>
                <a:effectLst/>
                <a:latin typeface="Times New Roman" panose="02020603050405020304" pitchFamily="18" charset="0"/>
                <a:ea typeface="Calibri" panose="020F0502020204030204" pitchFamily="34" charset="0"/>
              </a:rPr>
              <a:t>từ</a:t>
            </a:r>
            <a:r>
              <a:rPr lang="en-US" sz="1400" dirty="0">
                <a:solidFill>
                  <a:srgbClr val="000000"/>
                </a:solidFill>
                <a:effectLst/>
                <a:latin typeface="Times New Roman" panose="02020603050405020304" pitchFamily="18" charset="0"/>
                <a:ea typeface="Calibri" panose="020F0502020204030204" pitchFamily="34" charset="0"/>
              </a:rPr>
              <a:t> Kaggle </a:t>
            </a:r>
            <a:r>
              <a:rPr lang="en-US" sz="1400" dirty="0" err="1">
                <a:solidFill>
                  <a:srgbClr val="000000"/>
                </a:solidFill>
                <a:effectLst/>
                <a:latin typeface="Times New Roman" panose="02020603050405020304" pitchFamily="18" charset="0"/>
                <a:ea typeface="Calibri" panose="020F0502020204030204" pitchFamily="34" charset="0"/>
              </a:rPr>
              <a:t>thành</a:t>
            </a:r>
            <a:r>
              <a:rPr lang="en-US" sz="1400" dirty="0">
                <a:solidFill>
                  <a:srgbClr val="000000"/>
                </a:solidFill>
                <a:effectLst/>
                <a:latin typeface="Times New Roman" panose="02020603050405020304" pitchFamily="18" charset="0"/>
                <a:ea typeface="Calibri" panose="020F0502020204030204" pitchFamily="34" charset="0"/>
              </a:rPr>
              <a:t> file .csv </a:t>
            </a:r>
            <a:r>
              <a:rPr lang="en-US" sz="1400" dirty="0" err="1">
                <a:solidFill>
                  <a:srgbClr val="000000"/>
                </a:solidFill>
                <a:effectLst/>
                <a:latin typeface="Times New Roman" panose="02020603050405020304" pitchFamily="18" charset="0"/>
                <a:ea typeface="Calibri" panose="020F0502020204030204" pitchFamily="34" charset="0"/>
              </a:rPr>
              <a:t>và</a:t>
            </a:r>
            <a:r>
              <a:rPr lang="en-US" sz="1400" dirty="0">
                <a:solidFill>
                  <a:srgbClr val="000000"/>
                </a:solidFill>
                <a:effectLst/>
                <a:latin typeface="Times New Roman" panose="02020603050405020304" pitchFamily="18" charset="0"/>
                <a:ea typeface="Calibri" panose="020F0502020204030204" pitchFamily="34" charset="0"/>
              </a:rPr>
              <a:t> </a:t>
            </a:r>
            <a:r>
              <a:rPr lang="en-US" sz="1400" dirty="0" err="1">
                <a:solidFill>
                  <a:srgbClr val="000000"/>
                </a:solidFill>
                <a:effectLst/>
                <a:latin typeface="Times New Roman" panose="02020603050405020304" pitchFamily="18" charset="0"/>
                <a:ea typeface="Calibri" panose="020F0502020204030204" pitchFamily="34" charset="0"/>
              </a:rPr>
              <a:t>lưu</a:t>
            </a:r>
            <a:r>
              <a:rPr lang="en-US" sz="1400" dirty="0">
                <a:solidFill>
                  <a:srgbClr val="000000"/>
                </a:solidFill>
                <a:effectLst/>
                <a:latin typeface="Times New Roman" panose="02020603050405020304" pitchFamily="18" charset="0"/>
                <a:ea typeface="Calibri" panose="020F0502020204030204" pitchFamily="34" charset="0"/>
              </a:rPr>
              <a:t> </a:t>
            </a:r>
            <a:r>
              <a:rPr lang="en-US" sz="1400" dirty="0" err="1">
                <a:solidFill>
                  <a:srgbClr val="000000"/>
                </a:solidFill>
                <a:effectLst/>
                <a:latin typeface="Times New Roman" panose="02020603050405020304" pitchFamily="18" charset="0"/>
                <a:ea typeface="Calibri" panose="020F0502020204030204" pitchFamily="34" charset="0"/>
              </a:rPr>
              <a:t>trong</a:t>
            </a:r>
            <a:r>
              <a:rPr lang="en-US" sz="1400" dirty="0">
                <a:solidFill>
                  <a:srgbClr val="000000"/>
                </a:solidFill>
                <a:effectLst/>
                <a:latin typeface="Times New Roman" panose="02020603050405020304" pitchFamily="18" charset="0"/>
                <a:ea typeface="Calibri" panose="020F0502020204030204" pitchFamily="34" charset="0"/>
              </a:rPr>
              <a:t> </a:t>
            </a:r>
            <a:r>
              <a:rPr lang="en-US" sz="1400" dirty="0" err="1">
                <a:solidFill>
                  <a:srgbClr val="000000"/>
                </a:solidFill>
                <a:effectLst/>
                <a:latin typeface="Times New Roman" panose="02020603050405020304" pitchFamily="18" charset="0"/>
                <a:ea typeface="Calibri" panose="020F0502020204030204" pitchFamily="34" charset="0"/>
              </a:rPr>
              <a:t>thư</a:t>
            </a:r>
            <a:r>
              <a:rPr lang="en-US" sz="1400" dirty="0">
                <a:solidFill>
                  <a:srgbClr val="000000"/>
                </a:solidFill>
                <a:effectLst/>
                <a:latin typeface="Times New Roman" panose="02020603050405020304" pitchFamily="18" charset="0"/>
                <a:ea typeface="Calibri" panose="020F0502020204030204" pitchFamily="34" charset="0"/>
              </a:rPr>
              <a:t> </a:t>
            </a:r>
            <a:r>
              <a:rPr lang="en-US" sz="1400" dirty="0" err="1">
                <a:solidFill>
                  <a:srgbClr val="000000"/>
                </a:solidFill>
                <a:effectLst/>
                <a:latin typeface="Times New Roman" panose="02020603050405020304" pitchFamily="18" charset="0"/>
                <a:ea typeface="Calibri" panose="020F0502020204030204" pitchFamily="34" charset="0"/>
              </a:rPr>
              <a:t>mục</a:t>
            </a:r>
            <a:r>
              <a:rPr lang="en-US" sz="1400" dirty="0">
                <a:solidFill>
                  <a:srgbClr val="000000"/>
                </a:solidFill>
                <a:effectLst/>
                <a:latin typeface="Times New Roman" panose="02020603050405020304" pitchFamily="18" charset="0"/>
                <a:ea typeface="Calibri" panose="020F0502020204030204" pitchFamily="34" charset="0"/>
              </a:rPr>
              <a:t>  </a:t>
            </a:r>
            <a:r>
              <a:rPr lang="en-US" sz="1800" i="1" dirty="0">
                <a:solidFill>
                  <a:srgbClr val="000000"/>
                </a:solidFill>
                <a:effectLst/>
                <a:latin typeface="Times New Roman" panose="02020603050405020304" pitchFamily="18" charset="0"/>
                <a:ea typeface="Calibri" panose="020F0502020204030204" pitchFamily="34" charset="0"/>
              </a:rPr>
              <a:t>data/raw/</a:t>
            </a:r>
            <a:r>
              <a:rPr lang="en-US" sz="1800" i="1" dirty="0" err="1">
                <a:solidFill>
                  <a:srgbClr val="000000"/>
                </a:solidFill>
                <a:effectLst/>
                <a:latin typeface="Times New Roman" panose="02020603050405020304" pitchFamily="18" charset="0"/>
                <a:ea typeface="Calibri" panose="020F0502020204030204" pitchFamily="34" charset="0"/>
              </a:rPr>
              <a:t>kaggle</a:t>
            </a:r>
            <a:r>
              <a:rPr lang="en-US" sz="1800" dirty="0">
                <a:solidFill>
                  <a:srgbClr val="000000"/>
                </a:solidFill>
                <a:effectLst/>
                <a:latin typeface="Times New Roman" panose="02020603050405020304" pitchFamily="18" charset="0"/>
                <a:ea typeface="Calibri" panose="020F0502020204030204" pitchFamily="34" charset="0"/>
              </a:rPr>
              <a:t>. </a:t>
            </a:r>
            <a:endParaRPr lang="en-US" sz="1400" dirty="0">
              <a:solidFill>
                <a:srgbClr val="000000"/>
              </a:solidFill>
              <a:effectLst/>
              <a:latin typeface="Times New Roman" panose="02020603050405020304" pitchFamily="18" charset="0"/>
              <a:ea typeface="Calibri" panose="020F0502020204030204" pitchFamily="34" charset="0"/>
            </a:endParaRPr>
          </a:p>
          <a:p>
            <a:pPr lvl="1"/>
            <a:endParaRPr lang="en-US" dirty="0"/>
          </a:p>
          <a:p>
            <a:pPr lvl="1"/>
            <a:endParaRPr lang="en-US" dirty="0"/>
          </a:p>
        </p:txBody>
      </p:sp>
      <p:pic>
        <p:nvPicPr>
          <p:cNvPr id="5" name="Picture 4">
            <a:extLst>
              <a:ext uri="{FF2B5EF4-FFF2-40B4-BE49-F238E27FC236}">
                <a16:creationId xmlns:a16="http://schemas.microsoft.com/office/drawing/2014/main" id="{76B22C6A-04B8-47FC-8CDA-D56BC9637EE6}"/>
              </a:ext>
            </a:extLst>
          </p:cNvPr>
          <p:cNvPicPr/>
          <p:nvPr/>
        </p:nvPicPr>
        <p:blipFill>
          <a:blip r:embed="rId2"/>
          <a:stretch>
            <a:fillRect/>
          </a:stretch>
        </p:blipFill>
        <p:spPr>
          <a:xfrm>
            <a:off x="2166083" y="2258548"/>
            <a:ext cx="4108450" cy="2887980"/>
          </a:xfrm>
          <a:prstGeom prst="rect">
            <a:avLst/>
          </a:prstGeom>
        </p:spPr>
      </p:pic>
    </p:spTree>
    <p:extLst>
      <p:ext uri="{BB962C8B-B14F-4D97-AF65-F5344CB8AC3E}">
        <p14:creationId xmlns:p14="http://schemas.microsoft.com/office/powerpoint/2010/main" val="2104304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3.1 </a:t>
            </a:r>
            <a:r>
              <a:rPr lang="en-US" dirty="0" err="1"/>
              <a:t>Tổng</a:t>
            </a:r>
            <a:r>
              <a:rPr lang="en-US" dirty="0"/>
              <a:t> </a:t>
            </a:r>
            <a:r>
              <a:rPr lang="en-US" dirty="0" err="1"/>
              <a:t>quan</a:t>
            </a:r>
            <a:r>
              <a:rPr lang="en-US" dirty="0"/>
              <a:t> </a:t>
            </a:r>
            <a:r>
              <a:rPr lang="en-US" dirty="0" err="1"/>
              <a:t>về</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package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vnquant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crawl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nguồn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VNDirect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Cafef</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ghi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 file .csv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mục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i="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data/raw/</a:t>
            </a:r>
            <a:r>
              <a:rPr lang="en-US" sz="1800" i="1"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vnquant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pic>
        <p:nvPicPr>
          <p:cNvPr id="5" name="Picture 4">
            <a:extLst>
              <a:ext uri="{FF2B5EF4-FFF2-40B4-BE49-F238E27FC236}">
                <a16:creationId xmlns:a16="http://schemas.microsoft.com/office/drawing/2014/main" id="{3E6AD541-6EC3-4DCF-9E78-E44C2B7713E6}"/>
              </a:ext>
            </a:extLst>
          </p:cNvPr>
          <p:cNvPicPr/>
          <p:nvPr/>
        </p:nvPicPr>
        <p:blipFill>
          <a:blip r:embed="rId2"/>
          <a:stretch>
            <a:fillRect/>
          </a:stretch>
        </p:blipFill>
        <p:spPr>
          <a:xfrm>
            <a:off x="2400007" y="2238301"/>
            <a:ext cx="4015740" cy="3569335"/>
          </a:xfrm>
          <a:prstGeom prst="rect">
            <a:avLst/>
          </a:prstGeom>
        </p:spPr>
      </p:pic>
    </p:spTree>
    <p:extLst>
      <p:ext uri="{BB962C8B-B14F-4D97-AF65-F5344CB8AC3E}">
        <p14:creationId xmlns:p14="http://schemas.microsoft.com/office/powerpoint/2010/main" val="2782712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3.1 </a:t>
            </a:r>
            <a:r>
              <a:rPr lang="en-US" dirty="0" err="1"/>
              <a:t>Tổng</a:t>
            </a:r>
            <a:r>
              <a:rPr lang="en-US" dirty="0"/>
              <a:t> </a:t>
            </a:r>
            <a:r>
              <a:rPr lang="en-US" dirty="0" err="1"/>
              <a:t>quan</a:t>
            </a:r>
            <a:r>
              <a:rPr lang="en-US" dirty="0"/>
              <a:t> </a:t>
            </a:r>
            <a:r>
              <a:rPr lang="en-US" dirty="0" err="1"/>
              <a:t>về</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3.1.3.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Giải</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thích</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về</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Bef>
                <a:spcPts val="600"/>
              </a:spcBef>
              <a:buFont typeface="Wingdings" panose="05000000000000000000" pitchFamily="2" charset="2"/>
              <a:buChar char=""/>
            </a:pP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thông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tin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mã</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cụ</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FPT)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bao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gồm</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15000"/>
              </a:lnSpc>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a:t>
            </a:r>
          </a:p>
          <a:p>
            <a:pPr marL="742950" lvl="1" indent="-285750">
              <a:lnSpc>
                <a:spcPct val="115000"/>
              </a:lnSpc>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Open: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mở</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cửa</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High: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ngày</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Low: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thấp</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ngày</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Close: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thúc</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dự</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đoán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lai</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600"/>
              </a:spcAft>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Volume: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khối</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giao</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ngày</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solidFill>
                  <a:srgbClr val="000000"/>
                </a:solidFill>
                <a:effectLst/>
                <a:latin typeface="Times New Roman" panose="02020603050405020304" pitchFamily="18" charset="0"/>
                <a:ea typeface="Calibri" panose="020F0502020204030204" pitchFamily="34" charset="0"/>
              </a:rPr>
              <a:t> Ta </a:t>
            </a:r>
            <a:r>
              <a:rPr lang="en-US" sz="1800" dirty="0" err="1">
                <a:solidFill>
                  <a:srgbClr val="000000"/>
                </a:solidFill>
                <a:effectLst/>
                <a:latin typeface="Times New Roman" panose="02020603050405020304" pitchFamily="18" charset="0"/>
                <a:ea typeface="Calibri" panose="020F0502020204030204" pitchFamily="34" charset="0"/>
              </a:rPr>
              <a:t>sẽ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dụng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Kaggle </a:t>
            </a:r>
            <a:r>
              <a:rPr lang="en-US" sz="1800" dirty="0" err="1">
                <a:solidFill>
                  <a:srgbClr val="000000"/>
                </a:solidFill>
                <a:effectLst/>
                <a:latin typeface="Times New Roman" panose="02020603050405020304" pitchFamily="18" charset="0"/>
                <a:ea typeface="Calibri" panose="020F0502020204030204" pitchFamily="34" charset="0"/>
              </a:rPr>
              <a:t>làm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training </a:t>
            </a:r>
            <a:r>
              <a:rPr lang="en-US" sz="1800" dirty="0" err="1">
                <a:solidFill>
                  <a:srgbClr val="000000"/>
                </a:solidFill>
                <a:effectLst/>
                <a:latin typeface="Times New Roman" panose="02020603050405020304" pitchFamily="18" charset="0"/>
                <a:ea typeface="Calibri" panose="020F0502020204030204" pitchFamily="34" charset="0"/>
              </a:rPr>
              <a:t>và</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vnquant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làm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test, </a:t>
            </a:r>
            <a:r>
              <a:rPr lang="en-US" sz="1800" dirty="0" err="1">
                <a:solidFill>
                  <a:srgbClr val="000000"/>
                </a:solidFill>
                <a:effectLst/>
                <a:latin typeface="Times New Roman" panose="02020603050405020304" pitchFamily="18" charset="0"/>
                <a:ea typeface="Calibri" panose="020F0502020204030204" pitchFamily="34" charset="0"/>
              </a:rPr>
              <a:t>tuy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nhiên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này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cần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phải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về</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cùng</a:t>
            </a:r>
            <a:r>
              <a:rPr lang="en-US" sz="1800" dirty="0">
                <a:solidFill>
                  <a:srgbClr val="000000"/>
                </a:solidFill>
                <a:effectLst/>
                <a:latin typeface="Times New Roman" panose="02020603050405020304" pitchFamily="18" charset="0"/>
                <a:ea typeface="Calibri" panose="020F0502020204030204" pitchFamily="34" charset="0"/>
              </a:rPr>
              <a:t> 1 </a:t>
            </a:r>
            <a:r>
              <a:rPr lang="en-US" sz="1800" dirty="0" err="1">
                <a:solidFill>
                  <a:srgbClr val="000000"/>
                </a:solidFill>
                <a:effectLst/>
                <a:latin typeface="Times New Roman" panose="02020603050405020304" pitchFamily="18" charset="0"/>
                <a:ea typeface="Calibri" panose="020F0502020204030204" pitchFamily="34" charset="0"/>
              </a:rPr>
              <a:t>dạng</a:t>
            </a:r>
            <a:r>
              <a:rPr lang="en-US" sz="1800" dirty="0">
                <a:solidFill>
                  <a:srgbClr val="000000"/>
                </a:solidFill>
                <a:effectLst/>
                <a:latin typeface="Times New Roman" panose="02020603050405020304" pitchFamily="18" charset="0"/>
                <a:ea typeface="Calibri" panose="020F0502020204030204" pitchFamily="34" charset="0"/>
              </a:rPr>
              <a:t> </a:t>
            </a:r>
            <a:endParaRPr lang="en-US" dirty="0"/>
          </a:p>
        </p:txBody>
      </p:sp>
    </p:spTree>
    <p:extLst>
      <p:ext uri="{BB962C8B-B14F-4D97-AF65-F5344CB8AC3E}">
        <p14:creationId xmlns:p14="http://schemas.microsoft.com/office/powerpoint/2010/main" val="2085149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A3716-1A4C-0838-86B6-64CAAF77DF5B}"/>
              </a:ext>
            </a:extLst>
          </p:cNvPr>
          <p:cNvSpPr>
            <a:spLocks noGrp="1"/>
          </p:cNvSpPr>
          <p:nvPr>
            <p:ph type="title"/>
          </p:nvPr>
        </p:nvSpPr>
        <p:spPr/>
        <p:txBody>
          <a:bodyPr/>
          <a:lstStyle/>
          <a:p>
            <a:r>
              <a:rPr lang="en-US" dirty="0"/>
              <a:t>BÁO CÁO HỌC MÁY VÀ KHAI PHÁ DỮ LIỆU</a:t>
            </a:r>
          </a:p>
        </p:txBody>
      </p:sp>
    </p:spTree>
    <p:extLst>
      <p:ext uri="{BB962C8B-B14F-4D97-AF65-F5344CB8AC3E}">
        <p14:creationId xmlns:p14="http://schemas.microsoft.com/office/powerpoint/2010/main" val="9450034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3.2 </a:t>
            </a:r>
            <a:r>
              <a:rPr lang="en-US" dirty="0" err="1"/>
              <a:t>Tiền</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khám</a:t>
            </a:r>
            <a:r>
              <a:rPr lang="en-US" dirty="0"/>
              <a:t> </a:t>
            </a:r>
            <a:r>
              <a:rPr lang="en-US" dirty="0" err="1"/>
              <a:t>phá</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rPr>
              <a:t>Hai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thập</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từ</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hai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nguồn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dạng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biểu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diễn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khác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nhau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chuẩn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tiện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15000"/>
              </a:lnSpc>
              <a:spcBef>
                <a:spcPts val="600"/>
              </a:spcBef>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chứa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Date, Open, High, Low, Close</a:t>
            </a:r>
          </a:p>
          <a:p>
            <a:pPr marL="742950" lvl="1" indent="-285750">
              <a:lnSpc>
                <a:spcPct val="115000"/>
              </a:lnSpc>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Date: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datetime,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YYYY-MM-DD</a:t>
            </a:r>
          </a:p>
          <a:p>
            <a:pPr marL="742950" lvl="1" indent="-285750">
              <a:lnSpc>
                <a:spcPct val="115000"/>
              </a:lnSpc>
              <a:spcAft>
                <a:spcPts val="600"/>
              </a:spcAft>
              <a:buFont typeface="Symbol" panose="05050102010706020507" pitchFamily="18"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Open, High, Low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Close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float64</a:t>
            </a:r>
          </a:p>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tùy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thực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hiện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drop columns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đổi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chuyển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date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string sang datetime,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sắp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xếp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OHLC, ...</a:t>
            </a:r>
          </a:p>
          <a:p>
            <a:endParaRPr lang="en-US" dirty="0"/>
          </a:p>
        </p:txBody>
      </p:sp>
    </p:spTree>
    <p:extLst>
      <p:ext uri="{BB962C8B-B14F-4D97-AF65-F5344CB8AC3E}">
        <p14:creationId xmlns:p14="http://schemas.microsoft.com/office/powerpoint/2010/main" val="1052025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3.2 </a:t>
            </a:r>
            <a:r>
              <a:rPr lang="en-US" dirty="0" err="1"/>
              <a:t>Tiền</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khám</a:t>
            </a:r>
            <a:r>
              <a:rPr lang="en-US" dirty="0"/>
              <a:t> </a:t>
            </a:r>
            <a:r>
              <a:rPr lang="en-US" dirty="0" err="1"/>
              <a:t>phá</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pPr marL="342900" lvl="0" indent="-342900">
              <a:lnSpc>
                <a:spcPct val="115000"/>
              </a:lnSpc>
              <a:spcBef>
                <a:spcPts val="600"/>
              </a:spcBef>
              <a:spcAft>
                <a:spcPts val="600"/>
              </a:spcAft>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cùng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r>
              <a:rPr lang="en-US" sz="1800" dirty="0">
                <a:solidFill>
                  <a:srgbClr val="000000"/>
                </a:solidFill>
                <a:effectLst/>
                <a:latin typeface="Times New Roman" panose="02020603050405020304" pitchFamily="18" charset="0"/>
                <a:ea typeface="Calibri" panose="020F0502020204030204" pitchFamily="34" charset="0"/>
              </a:rPr>
              <a:t>Training set </a:t>
            </a:r>
            <a:r>
              <a:rPr lang="en-US" sz="1800" dirty="0" err="1">
                <a:solidFill>
                  <a:srgbClr val="000000"/>
                </a:solidFill>
                <a:effectLst/>
                <a:latin typeface="Times New Roman" panose="02020603050405020304" pitchFamily="18" charset="0"/>
                <a:ea typeface="Calibri" panose="020F0502020204030204" pitchFamily="34" charset="0"/>
              </a:rPr>
              <a:t>sẽ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được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gán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bởi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Kaggle </a:t>
            </a:r>
            <a:r>
              <a:rPr lang="en-US" sz="1800" dirty="0" err="1">
                <a:solidFill>
                  <a:srgbClr val="000000"/>
                </a:solidFill>
                <a:effectLst/>
                <a:latin typeface="Times New Roman" panose="02020603050405020304" pitchFamily="18" charset="0"/>
                <a:ea typeface="Calibri" panose="020F0502020204030204" pitchFamily="34" charset="0"/>
              </a:rPr>
              <a:t>hậu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xử</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lý</a:t>
            </a:r>
            <a:r>
              <a:rPr lang="en-US" sz="1800" dirty="0">
                <a:solidFill>
                  <a:srgbClr val="000000"/>
                </a:solidFill>
                <a:effectLst/>
                <a:latin typeface="Times New Roman" panose="02020603050405020304" pitchFamily="18" charset="0"/>
                <a:ea typeface="Calibri" panose="020F0502020204030204" pitchFamily="34" charset="0"/>
              </a:rPr>
              <a:t>:</a:t>
            </a:r>
            <a:endParaRPr lang="en-US" dirty="0"/>
          </a:p>
        </p:txBody>
      </p:sp>
      <p:pic>
        <p:nvPicPr>
          <p:cNvPr id="5" name="Picture 4">
            <a:extLst>
              <a:ext uri="{FF2B5EF4-FFF2-40B4-BE49-F238E27FC236}">
                <a16:creationId xmlns:a16="http://schemas.microsoft.com/office/drawing/2014/main" id="{667C2FA6-BA9A-4391-86AA-EFC12261BCC3}"/>
              </a:ext>
            </a:extLst>
          </p:cNvPr>
          <p:cNvPicPr/>
          <p:nvPr/>
        </p:nvPicPr>
        <p:blipFill>
          <a:blip r:embed="rId2"/>
          <a:stretch>
            <a:fillRect/>
          </a:stretch>
        </p:blipFill>
        <p:spPr>
          <a:xfrm>
            <a:off x="2621572" y="2727570"/>
            <a:ext cx="3247781" cy="2907982"/>
          </a:xfrm>
          <a:prstGeom prst="rect">
            <a:avLst/>
          </a:prstGeom>
        </p:spPr>
      </p:pic>
    </p:spTree>
    <p:extLst>
      <p:ext uri="{BB962C8B-B14F-4D97-AF65-F5344CB8AC3E}">
        <p14:creationId xmlns:p14="http://schemas.microsoft.com/office/powerpoint/2010/main" val="1729397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3.1 </a:t>
            </a:r>
            <a:r>
              <a:rPr lang="en-US" dirty="0" err="1"/>
              <a:t>Tổng</a:t>
            </a:r>
            <a:r>
              <a:rPr lang="en-US" dirty="0"/>
              <a:t> </a:t>
            </a:r>
            <a:r>
              <a:rPr lang="en-US" dirty="0" err="1"/>
              <a:t>quan</a:t>
            </a:r>
            <a:r>
              <a:rPr lang="en-US" dirty="0"/>
              <a:t> </a:t>
            </a:r>
            <a:r>
              <a:rPr lang="en-US" dirty="0" err="1"/>
              <a:t>về</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 set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bởi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Vnquant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hậu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b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b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5" name="Picture 4">
            <a:extLst>
              <a:ext uri="{FF2B5EF4-FFF2-40B4-BE49-F238E27FC236}">
                <a16:creationId xmlns:a16="http://schemas.microsoft.com/office/drawing/2014/main" id="{A14CCDC2-2DDB-490A-8A95-D77B944CC0D2}"/>
              </a:ext>
            </a:extLst>
          </p:cNvPr>
          <p:cNvPicPr/>
          <p:nvPr/>
        </p:nvPicPr>
        <p:blipFill>
          <a:blip r:embed="rId2"/>
          <a:stretch>
            <a:fillRect/>
          </a:stretch>
        </p:blipFill>
        <p:spPr>
          <a:xfrm>
            <a:off x="3160444" y="2496820"/>
            <a:ext cx="2979420" cy="3083560"/>
          </a:xfrm>
          <a:prstGeom prst="rect">
            <a:avLst/>
          </a:prstGeom>
        </p:spPr>
      </p:pic>
    </p:spTree>
    <p:extLst>
      <p:ext uri="{BB962C8B-B14F-4D97-AF65-F5344CB8AC3E}">
        <p14:creationId xmlns:p14="http://schemas.microsoft.com/office/powerpoint/2010/main" val="3528446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3.2 </a:t>
            </a:r>
            <a:r>
              <a:rPr lang="en-US" dirty="0" err="1"/>
              <a:t>Tiền</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khám</a:t>
            </a:r>
            <a:r>
              <a:rPr lang="en-US" dirty="0"/>
              <a:t> </a:t>
            </a:r>
            <a:r>
              <a:rPr lang="en-US" dirty="0" err="1"/>
              <a:t>phá</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3.2.2.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Xử</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nhiễu</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lỗi</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lvl="0" indent="-342900">
              <a:lnSpc>
                <a:spcPct val="115000"/>
              </a:lnSpc>
              <a:spcBef>
                <a:spcPts val="600"/>
              </a:spcBef>
              <a:buFont typeface="Wingdings" panose="05000000000000000000" pitchFamily="2"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NaN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hay null</a:t>
            </a:r>
          </a:p>
          <a:p>
            <a:pPr marL="1200150" lvl="2" indent="-285750">
              <a:lnSpc>
                <a:spcPct val="115000"/>
              </a:lnSpc>
              <a:spcAft>
                <a:spcPts val="600"/>
              </a:spcAft>
              <a:buFont typeface="Symbol" panose="05050102010706020507" pitchFamily="18" charset="2"/>
              <a:buChar char=""/>
            </a:pP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Training set	</a:t>
            </a:r>
            <a:r>
              <a:rPr lang="en-US" sz="9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Test set</a:t>
            </a:r>
          </a:p>
          <a:p>
            <a:pPr marL="742950" lvl="1" indent="-285750">
              <a:lnSpc>
                <a:spcPct val="115000"/>
              </a:lnSpc>
              <a:spcAft>
                <a:spcPts val="600"/>
              </a:spcAft>
              <a:buFont typeface="Symbol" panose="05050102010706020507" pitchFamily="18" charset="2"/>
              <a:buChar char=""/>
            </a:pP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pic>
        <p:nvPicPr>
          <p:cNvPr id="6" name="Picture 5">
            <a:extLst>
              <a:ext uri="{FF2B5EF4-FFF2-40B4-BE49-F238E27FC236}">
                <a16:creationId xmlns:a16="http://schemas.microsoft.com/office/drawing/2014/main" id="{E36A0F24-4B25-4273-952F-DDDDF9F780D9}"/>
              </a:ext>
            </a:extLst>
          </p:cNvPr>
          <p:cNvPicPr/>
          <p:nvPr/>
        </p:nvPicPr>
        <p:blipFill>
          <a:blip r:embed="rId2"/>
          <a:stretch>
            <a:fillRect/>
          </a:stretch>
        </p:blipFill>
        <p:spPr>
          <a:xfrm>
            <a:off x="534767" y="2471413"/>
            <a:ext cx="3443264" cy="2318092"/>
          </a:xfrm>
          <a:prstGeom prst="rect">
            <a:avLst/>
          </a:prstGeom>
        </p:spPr>
      </p:pic>
      <p:pic>
        <p:nvPicPr>
          <p:cNvPr id="7" name="Picture 6">
            <a:extLst>
              <a:ext uri="{FF2B5EF4-FFF2-40B4-BE49-F238E27FC236}">
                <a16:creationId xmlns:a16="http://schemas.microsoft.com/office/drawing/2014/main" id="{89BA3151-1E3B-4845-B631-37C41F998697}"/>
              </a:ext>
            </a:extLst>
          </p:cNvPr>
          <p:cNvPicPr/>
          <p:nvPr/>
        </p:nvPicPr>
        <p:blipFill>
          <a:blip r:embed="rId3"/>
          <a:stretch>
            <a:fillRect/>
          </a:stretch>
        </p:blipFill>
        <p:spPr>
          <a:xfrm>
            <a:off x="4591294" y="2471413"/>
            <a:ext cx="3443265" cy="2318092"/>
          </a:xfrm>
          <a:prstGeom prst="rect">
            <a:avLst/>
          </a:prstGeom>
        </p:spPr>
      </p:pic>
    </p:spTree>
    <p:extLst>
      <p:ext uri="{BB962C8B-B14F-4D97-AF65-F5344CB8AC3E}">
        <p14:creationId xmlns:p14="http://schemas.microsoft.com/office/powerpoint/2010/main" val="3715507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3.2 </a:t>
            </a:r>
            <a:r>
              <a:rPr lang="en-US" dirty="0" err="1"/>
              <a:t>Tiền</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khám</a:t>
            </a:r>
            <a:r>
              <a:rPr lang="en-US" dirty="0"/>
              <a:t> </a:t>
            </a:r>
            <a:r>
              <a:rPr lang="en-US" dirty="0" err="1"/>
              <a:t>phá</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training set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thường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nhờ</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pair plot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dưới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đây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pic>
        <p:nvPicPr>
          <p:cNvPr id="5" name="Picture 4">
            <a:extLst>
              <a:ext uri="{FF2B5EF4-FFF2-40B4-BE49-F238E27FC236}">
                <a16:creationId xmlns:a16="http://schemas.microsoft.com/office/drawing/2014/main" id="{392ABD14-E792-4241-A9A0-5D1AEC88A998}"/>
              </a:ext>
            </a:extLst>
          </p:cNvPr>
          <p:cNvPicPr/>
          <p:nvPr/>
        </p:nvPicPr>
        <p:blipFill>
          <a:blip r:embed="rId2"/>
          <a:stretch>
            <a:fillRect/>
          </a:stretch>
        </p:blipFill>
        <p:spPr>
          <a:xfrm>
            <a:off x="898769" y="1464627"/>
            <a:ext cx="6596185" cy="4740788"/>
          </a:xfrm>
          <a:prstGeom prst="rect">
            <a:avLst/>
          </a:prstGeom>
        </p:spPr>
      </p:pic>
    </p:spTree>
    <p:extLst>
      <p:ext uri="{BB962C8B-B14F-4D97-AF65-F5344CB8AC3E}">
        <p14:creationId xmlns:p14="http://schemas.microsoft.com/office/powerpoint/2010/main" val="9377619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3.2 </a:t>
            </a:r>
            <a:r>
              <a:rPr lang="en-US" dirty="0" err="1"/>
              <a:t>Tiền</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khám</a:t>
            </a:r>
            <a:r>
              <a:rPr lang="en-US" dirty="0"/>
              <a:t> </a:t>
            </a:r>
            <a:r>
              <a:rPr lang="en-US" dirty="0" err="1"/>
              <a:t>phá</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err="1">
                <a:solidFill>
                  <a:srgbClr val="000000"/>
                </a:solidFill>
                <a:effectLst/>
                <a:latin typeface="Times New Roman" panose="02020603050405020304" pitchFamily="18" charset="0"/>
                <a:ea typeface="Calibri" panose="020F0502020204030204" pitchFamily="34" charset="0"/>
              </a:rPr>
              <a:t>Kiểm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training set </a:t>
            </a:r>
            <a:r>
              <a:rPr lang="en-US" sz="1800" dirty="0" err="1">
                <a:solidFill>
                  <a:srgbClr val="000000"/>
                </a:solidFill>
                <a:effectLst/>
                <a:latin typeface="Times New Roman" panose="02020603050405020304" pitchFamily="18" charset="0"/>
                <a:ea typeface="Calibri" panose="020F0502020204030204" pitchFamily="34" charset="0"/>
              </a:rPr>
              <a:t>sẽ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thấy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record </a:t>
            </a:r>
            <a:r>
              <a:rPr lang="en-US" sz="1800" dirty="0" err="1">
                <a:solidFill>
                  <a:srgbClr val="000000"/>
                </a:solidFill>
                <a:effectLst/>
                <a:latin typeface="Times New Roman" panose="02020603050405020304" pitchFamily="18" charset="0"/>
                <a:ea typeface="Calibri" panose="020F0502020204030204" pitchFamily="34" charset="0"/>
              </a:rPr>
              <a:t>mà</a:t>
            </a:r>
            <a:r>
              <a:rPr lang="en-US" sz="1800" dirty="0">
                <a:solidFill>
                  <a:srgbClr val="000000"/>
                </a:solidFill>
                <a:effectLst/>
                <a:latin typeface="Times New Roman" panose="02020603050405020304" pitchFamily="18" charset="0"/>
                <a:ea typeface="Calibri" panose="020F0502020204030204" pitchFamily="34" charset="0"/>
              </a:rPr>
              <a:t> Open = 0. </a:t>
            </a:r>
            <a:r>
              <a:rPr lang="en-US" sz="1800" dirty="0" err="1">
                <a:solidFill>
                  <a:srgbClr val="000000"/>
                </a:solidFill>
                <a:effectLst/>
                <a:latin typeface="Times New Roman" panose="02020603050405020304" pitchFamily="18" charset="0"/>
                <a:ea typeface="Calibri" panose="020F0502020204030204" pitchFamily="34" charset="0"/>
              </a:rPr>
              <a:t>Trong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thực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tế</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thì</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trị</a:t>
            </a:r>
            <a:r>
              <a:rPr lang="en-US" sz="1800" dirty="0">
                <a:solidFill>
                  <a:srgbClr val="000000"/>
                </a:solidFill>
                <a:effectLst/>
                <a:latin typeface="Times New Roman" panose="02020603050405020304" pitchFamily="18" charset="0"/>
                <a:ea typeface="Calibri" panose="020F0502020204030204" pitchFamily="34" charset="0"/>
              </a:rPr>
              <a:t> Open </a:t>
            </a:r>
            <a:r>
              <a:rPr lang="en-US" sz="1800" dirty="0" err="1">
                <a:solidFill>
                  <a:srgbClr val="000000"/>
                </a:solidFill>
                <a:effectLst/>
                <a:latin typeface="Times New Roman" panose="02020603050405020304" pitchFamily="18" charset="0"/>
                <a:ea typeface="Calibri" panose="020F0502020204030204" pitchFamily="34" charset="0"/>
              </a:rPr>
              <a:t>không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bằng</a:t>
            </a:r>
            <a:r>
              <a:rPr lang="en-US" sz="1800" dirty="0">
                <a:solidFill>
                  <a:srgbClr val="000000"/>
                </a:solidFill>
                <a:effectLst/>
                <a:latin typeface="Times New Roman" panose="02020603050405020304" pitchFamily="18" charset="0"/>
                <a:ea typeface="Calibri" panose="020F0502020204030204" pitchFamily="34" charset="0"/>
              </a:rPr>
              <a:t> 0, </a:t>
            </a:r>
            <a:r>
              <a:rPr lang="en-US" sz="1800" dirty="0" err="1">
                <a:solidFill>
                  <a:srgbClr val="000000"/>
                </a:solidFill>
                <a:effectLst/>
                <a:latin typeface="Times New Roman" panose="02020603050405020304" pitchFamily="18" charset="0"/>
                <a:ea typeface="Calibri" panose="020F0502020204030204" pitchFamily="34" charset="0"/>
              </a:rPr>
              <a:t>thường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thì</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sẽ</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bằng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giá</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trị</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của</a:t>
            </a:r>
            <a:r>
              <a:rPr lang="en-US" sz="1800" dirty="0">
                <a:solidFill>
                  <a:srgbClr val="000000"/>
                </a:solidFill>
                <a:effectLst/>
                <a:latin typeface="Times New Roman" panose="02020603050405020304" pitchFamily="18" charset="0"/>
                <a:ea typeface="Calibri" panose="020F0502020204030204" pitchFamily="34" charset="0"/>
              </a:rPr>
              <a:t> Close</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rPr>
              <a:t>ngày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hôm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trước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bằng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trung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records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phía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a:lnSpc>
                <a:spcPct val="115000"/>
              </a:lnSpc>
              <a:spcBef>
                <a:spcPts val="600"/>
              </a:spcBef>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Record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Open = 0 ban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đầu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nội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a:lnSpc>
                <a:spcPct val="115000"/>
              </a:lnSpc>
              <a:spcAft>
                <a:spcPts val="600"/>
              </a:spcAft>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Ban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dầu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pic>
        <p:nvPicPr>
          <p:cNvPr id="5" name="Picture 4">
            <a:extLst>
              <a:ext uri="{FF2B5EF4-FFF2-40B4-BE49-F238E27FC236}">
                <a16:creationId xmlns:a16="http://schemas.microsoft.com/office/drawing/2014/main" id="{0D5D505C-E453-49AC-8130-D07063970413}"/>
              </a:ext>
            </a:extLst>
          </p:cNvPr>
          <p:cNvPicPr/>
          <p:nvPr/>
        </p:nvPicPr>
        <p:blipFill>
          <a:blip r:embed="rId2"/>
          <a:stretch>
            <a:fillRect/>
          </a:stretch>
        </p:blipFill>
        <p:spPr>
          <a:xfrm>
            <a:off x="3214687" y="2886075"/>
            <a:ext cx="2714625" cy="1085850"/>
          </a:xfrm>
          <a:prstGeom prst="rect">
            <a:avLst/>
          </a:prstGeom>
        </p:spPr>
      </p:pic>
      <p:pic>
        <p:nvPicPr>
          <p:cNvPr id="6" name="Picture 5">
            <a:extLst>
              <a:ext uri="{FF2B5EF4-FFF2-40B4-BE49-F238E27FC236}">
                <a16:creationId xmlns:a16="http://schemas.microsoft.com/office/drawing/2014/main" id="{6DD99146-55B4-4937-9DE9-B44DA914C027}"/>
              </a:ext>
            </a:extLst>
          </p:cNvPr>
          <p:cNvPicPr/>
          <p:nvPr/>
        </p:nvPicPr>
        <p:blipFill>
          <a:blip r:embed="rId3"/>
          <a:stretch>
            <a:fillRect/>
          </a:stretch>
        </p:blipFill>
        <p:spPr>
          <a:xfrm>
            <a:off x="3214687" y="4519612"/>
            <a:ext cx="2676525" cy="1028700"/>
          </a:xfrm>
          <a:prstGeom prst="rect">
            <a:avLst/>
          </a:prstGeom>
        </p:spPr>
      </p:pic>
    </p:spTree>
    <p:extLst>
      <p:ext uri="{BB962C8B-B14F-4D97-AF65-F5344CB8AC3E}">
        <p14:creationId xmlns:p14="http://schemas.microsoft.com/office/powerpoint/2010/main" val="30102324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3.2 </a:t>
            </a:r>
            <a:r>
              <a:rPr lang="en-US" dirty="0" err="1"/>
              <a:t>Tiền</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khám</a:t>
            </a:r>
            <a:r>
              <a:rPr lang="en-US" dirty="0"/>
              <a:t> </a:t>
            </a:r>
            <a:r>
              <a:rPr lang="en-US" dirty="0" err="1"/>
              <a:t>phá</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err="1">
                <a:solidFill>
                  <a:srgbClr val="000000"/>
                </a:solidFill>
                <a:effectLst/>
                <a:latin typeface="Times New Roman" panose="02020603050405020304" pitchFamily="18" charset="0"/>
                <a:ea typeface="Calibri" panose="020F0502020204030204" pitchFamily="34" charset="0"/>
              </a:rPr>
              <a:t>Phân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tích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dữ</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liệu</a:t>
            </a:r>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training set:</a:t>
            </a:r>
          </a:p>
          <a:p>
            <a:endParaRPr lang="en-US" dirty="0"/>
          </a:p>
        </p:txBody>
      </p:sp>
      <p:pic>
        <p:nvPicPr>
          <p:cNvPr id="5" name="Picture 4">
            <a:extLst>
              <a:ext uri="{FF2B5EF4-FFF2-40B4-BE49-F238E27FC236}">
                <a16:creationId xmlns:a16="http://schemas.microsoft.com/office/drawing/2014/main" id="{4BCCA644-8615-4E79-87CC-55CF391C0C68}"/>
              </a:ext>
            </a:extLst>
          </p:cNvPr>
          <p:cNvPicPr/>
          <p:nvPr/>
        </p:nvPicPr>
        <p:blipFill>
          <a:blip r:embed="rId2"/>
          <a:stretch>
            <a:fillRect/>
          </a:stretch>
        </p:blipFill>
        <p:spPr>
          <a:xfrm>
            <a:off x="2668587" y="2198370"/>
            <a:ext cx="3806825" cy="2461260"/>
          </a:xfrm>
          <a:prstGeom prst="rect">
            <a:avLst/>
          </a:prstGeom>
        </p:spPr>
      </p:pic>
    </p:spTree>
    <p:extLst>
      <p:ext uri="{BB962C8B-B14F-4D97-AF65-F5344CB8AC3E}">
        <p14:creationId xmlns:p14="http://schemas.microsoft.com/office/powerpoint/2010/main" val="2158340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3.1 </a:t>
            </a:r>
            <a:r>
              <a:rPr lang="en-US" dirty="0" err="1"/>
              <a:t>Tổng</a:t>
            </a:r>
            <a:r>
              <a:rPr lang="en-US" dirty="0"/>
              <a:t> </a:t>
            </a:r>
            <a:r>
              <a:rPr lang="en-US" dirty="0" err="1"/>
              <a:t>quan</a:t>
            </a:r>
            <a:r>
              <a:rPr lang="en-US" dirty="0"/>
              <a:t> </a:t>
            </a:r>
            <a:r>
              <a:rPr lang="en-US" dirty="0" err="1"/>
              <a:t>về</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pPr marL="228600" algn="ctr">
              <a:lnSpc>
                <a:spcPct val="115000"/>
              </a:lnSpc>
              <a:spcBef>
                <a:spcPts val="600"/>
              </a:spcBef>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15000"/>
              </a:lnSpc>
              <a:spcAft>
                <a:spcPts val="600"/>
              </a:spcAft>
              <a:buFont typeface="Wingdings" panose="05000000000000000000" pitchFamily="2" charset="2"/>
              <a:buChar char=""/>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FPT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2006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a:lnSpc>
                <a:spcPct val="115000"/>
              </a:lnSpc>
              <a:spcBef>
                <a:spcPts val="600"/>
              </a:spcBef>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2006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2006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2008 hay 2018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đôi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FPT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FPT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a:lnSpc>
                <a:spcPct val="115000"/>
              </a:lnSpc>
              <a:spcBef>
                <a:spcPts val="600"/>
              </a:spcBef>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92CF181E-2E6A-49CA-BCF5-EBF3D64E2B25}"/>
              </a:ext>
            </a:extLst>
          </p:cNvPr>
          <p:cNvPicPr/>
          <p:nvPr/>
        </p:nvPicPr>
        <p:blipFill>
          <a:blip r:embed="rId2"/>
          <a:stretch>
            <a:fillRect/>
          </a:stretch>
        </p:blipFill>
        <p:spPr>
          <a:xfrm>
            <a:off x="1459523" y="2274277"/>
            <a:ext cx="5943600" cy="1981200"/>
          </a:xfrm>
          <a:prstGeom prst="rect">
            <a:avLst/>
          </a:prstGeom>
        </p:spPr>
      </p:pic>
    </p:spTree>
    <p:extLst>
      <p:ext uri="{BB962C8B-B14F-4D97-AF65-F5344CB8AC3E}">
        <p14:creationId xmlns:p14="http://schemas.microsoft.com/office/powerpoint/2010/main" val="33587123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3.1 </a:t>
            </a:r>
            <a:r>
              <a:rPr lang="en-US" dirty="0" err="1"/>
              <a:t>Tổng</a:t>
            </a:r>
            <a:r>
              <a:rPr lang="en-US" dirty="0"/>
              <a:t> </a:t>
            </a:r>
            <a:r>
              <a:rPr lang="en-US" dirty="0" err="1"/>
              <a:t>quan</a:t>
            </a:r>
            <a:r>
              <a:rPr lang="en-US" dirty="0"/>
              <a:t> </a:t>
            </a:r>
            <a:r>
              <a:rPr lang="en-US" dirty="0" err="1"/>
              <a:t>về</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pPr marL="228600" algn="ctr">
              <a:lnSpc>
                <a:spcPct val="115000"/>
              </a:lnSpc>
              <a:spcBef>
                <a:spcPts val="600"/>
              </a:spcBef>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15000"/>
              </a:lnSpc>
              <a:spcAft>
                <a:spcPts val="600"/>
              </a:spcAft>
              <a:buFont typeface="Wingdings" panose="05000000000000000000" pitchFamily="2" charset="2"/>
              <a:buChar char=""/>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Tổng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về</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mã</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FPT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2006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a:lnSpc>
                <a:spcPct val="115000"/>
              </a:lnSpc>
              <a:spcBef>
                <a:spcPts val="600"/>
              </a:spcBef>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2006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dù</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điểm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cuối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2006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2008 hay 2018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đôi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chút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nhìn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FPT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ừ</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2020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trở</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khoảng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thời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2022,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cổ</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phiếu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FPT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tăng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cũng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dao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228600">
              <a:lnSpc>
                <a:spcPct val="115000"/>
              </a:lnSpc>
              <a:spcBef>
                <a:spcPts val="600"/>
              </a:spcBef>
            </a:pP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Picture 4">
            <a:extLst>
              <a:ext uri="{FF2B5EF4-FFF2-40B4-BE49-F238E27FC236}">
                <a16:creationId xmlns:a16="http://schemas.microsoft.com/office/drawing/2014/main" id="{92CF181E-2E6A-49CA-BCF5-EBF3D64E2B25}"/>
              </a:ext>
            </a:extLst>
          </p:cNvPr>
          <p:cNvPicPr/>
          <p:nvPr/>
        </p:nvPicPr>
        <p:blipFill>
          <a:blip r:embed="rId2"/>
          <a:stretch>
            <a:fillRect/>
          </a:stretch>
        </p:blipFill>
        <p:spPr>
          <a:xfrm>
            <a:off x="1459523" y="2274277"/>
            <a:ext cx="5943600" cy="1981200"/>
          </a:xfrm>
          <a:prstGeom prst="rect">
            <a:avLst/>
          </a:prstGeom>
        </p:spPr>
      </p:pic>
    </p:spTree>
    <p:extLst>
      <p:ext uri="{BB962C8B-B14F-4D97-AF65-F5344CB8AC3E}">
        <p14:creationId xmlns:p14="http://schemas.microsoft.com/office/powerpoint/2010/main" val="32750046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29</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3.2 </a:t>
            </a:r>
            <a:r>
              <a:rPr lang="en-US" dirty="0" err="1"/>
              <a:t>Tiền</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khám</a:t>
            </a:r>
            <a:r>
              <a:rPr lang="en-US" dirty="0"/>
              <a:t> </a:t>
            </a:r>
            <a:r>
              <a:rPr lang="en-US" dirty="0" err="1"/>
              <a:t>phá</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Open, High, Low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Close:</a:t>
            </a:r>
          </a:p>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pair plot:</a:t>
            </a:r>
          </a:p>
          <a:p>
            <a:endParaRPr lang="en-US" dirty="0"/>
          </a:p>
        </p:txBody>
      </p:sp>
      <p:pic>
        <p:nvPicPr>
          <p:cNvPr id="6" name="Picture 5">
            <a:extLst>
              <a:ext uri="{FF2B5EF4-FFF2-40B4-BE49-F238E27FC236}">
                <a16:creationId xmlns:a16="http://schemas.microsoft.com/office/drawing/2014/main" id="{ACF01B7C-D513-4E09-908E-2867F95FAF78}"/>
              </a:ext>
            </a:extLst>
          </p:cNvPr>
          <p:cNvPicPr/>
          <p:nvPr/>
        </p:nvPicPr>
        <p:blipFill>
          <a:blip r:embed="rId2"/>
          <a:stretch>
            <a:fillRect/>
          </a:stretch>
        </p:blipFill>
        <p:spPr>
          <a:xfrm>
            <a:off x="2670810" y="1538605"/>
            <a:ext cx="3802380" cy="3780790"/>
          </a:xfrm>
          <a:prstGeom prst="rect">
            <a:avLst/>
          </a:prstGeom>
        </p:spPr>
      </p:pic>
    </p:spTree>
    <p:extLst>
      <p:ext uri="{BB962C8B-B14F-4D97-AF65-F5344CB8AC3E}">
        <p14:creationId xmlns:p14="http://schemas.microsoft.com/office/powerpoint/2010/main" val="2554094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13012"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413012" y="2421636"/>
            <a:ext cx="7342482"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dirty="0" err="1"/>
              <a:t>Dự</a:t>
            </a:r>
            <a:r>
              <a:rPr lang="en-US" dirty="0"/>
              <a:t> </a:t>
            </a:r>
            <a:r>
              <a:rPr lang="en-US" dirty="0" err="1"/>
              <a:t>đoán</a:t>
            </a:r>
            <a:r>
              <a:rPr lang="en-US" dirty="0"/>
              <a:t> </a:t>
            </a:r>
            <a:r>
              <a:rPr lang="en-US" dirty="0" err="1"/>
              <a:t>giá</a:t>
            </a:r>
            <a:r>
              <a:rPr lang="en-US" dirty="0"/>
              <a:t> </a:t>
            </a:r>
            <a:r>
              <a:rPr lang="en-US" dirty="0" err="1"/>
              <a:t>cổ</a:t>
            </a:r>
            <a:r>
              <a:rPr lang="en-US" dirty="0"/>
              <a:t> </a:t>
            </a:r>
            <a:r>
              <a:rPr lang="en-US" dirty="0" err="1"/>
              <a:t>phiếu</a:t>
            </a:r>
            <a:r>
              <a:rPr lang="en-US" dirty="0"/>
              <a:t> </a:t>
            </a:r>
            <a:r>
              <a:rPr lang="en-US" dirty="0" err="1"/>
              <a:t>trên</a:t>
            </a:r>
            <a:r>
              <a:rPr lang="en-US" dirty="0"/>
              <a:t> </a:t>
            </a:r>
            <a:r>
              <a:rPr lang="en-US" dirty="0" err="1"/>
              <a:t>thị</a:t>
            </a:r>
            <a:r>
              <a:rPr lang="en-US" dirty="0"/>
              <a:t> </a:t>
            </a:r>
            <a:r>
              <a:rPr lang="en-US" dirty="0" err="1"/>
              <a:t>trường</a:t>
            </a:r>
            <a:r>
              <a:rPr lang="en-US" dirty="0"/>
              <a:t> </a:t>
            </a:r>
            <a:r>
              <a:rPr lang="en-US" dirty="0" err="1"/>
              <a:t>chứng</a:t>
            </a:r>
            <a:r>
              <a:rPr lang="en-US" dirty="0"/>
              <a:t> </a:t>
            </a:r>
            <a:r>
              <a:rPr lang="en-US" dirty="0" err="1"/>
              <a:t>khoán</a:t>
            </a:r>
            <a:r>
              <a:rPr lang="en-US" dirty="0"/>
              <a:t> </a:t>
            </a:r>
          </a:p>
        </p:txBody>
      </p:sp>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3.2 </a:t>
            </a:r>
            <a:r>
              <a:rPr lang="en-US" dirty="0" err="1"/>
              <a:t>Tiền</a:t>
            </a:r>
            <a:r>
              <a:rPr lang="en-US" dirty="0"/>
              <a:t> </a:t>
            </a:r>
            <a:r>
              <a:rPr lang="en-US" dirty="0" err="1"/>
              <a:t>xử</a:t>
            </a:r>
            <a:r>
              <a:rPr lang="en-US" dirty="0"/>
              <a:t> </a:t>
            </a:r>
            <a:r>
              <a:rPr lang="en-US" dirty="0" err="1"/>
              <a:t>lý</a:t>
            </a:r>
            <a:r>
              <a:rPr lang="en-US" dirty="0"/>
              <a:t> </a:t>
            </a:r>
            <a:r>
              <a:rPr lang="en-US" dirty="0" err="1"/>
              <a:t>và</a:t>
            </a:r>
            <a:r>
              <a:rPr lang="en-US" dirty="0"/>
              <a:t> </a:t>
            </a:r>
            <a:r>
              <a:rPr lang="en-US" dirty="0" err="1"/>
              <a:t>khám</a:t>
            </a:r>
            <a:r>
              <a:rPr lang="en-US" dirty="0"/>
              <a:t> </a:t>
            </a:r>
            <a:r>
              <a:rPr lang="en-US" dirty="0" err="1"/>
              <a:t>phá</a:t>
            </a:r>
            <a:r>
              <a:rPr lang="en-US" dirty="0"/>
              <a:t> </a:t>
            </a:r>
            <a:r>
              <a:rPr lang="en-US" dirty="0" err="1"/>
              <a:t>dữ</a:t>
            </a:r>
            <a:r>
              <a:rPr lang="en-US" dirty="0"/>
              <a:t> </a:t>
            </a:r>
            <a:r>
              <a:rPr lang="en-US" dirty="0" err="1"/>
              <a:t>liệu</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heatmap:</a:t>
            </a:r>
          </a:p>
          <a:p>
            <a:endParaRPr lang="en-US" dirty="0"/>
          </a:p>
          <a:p>
            <a:endParaRPr lang="en-US" dirty="0"/>
          </a:p>
          <a:p>
            <a:endParaRPr lang="en-US" dirty="0"/>
          </a:p>
          <a:p>
            <a:endParaRPr lang="en-US" dirty="0"/>
          </a:p>
          <a:p>
            <a:endParaRPr lang="en-US" dirty="0"/>
          </a:p>
          <a:p>
            <a:endParaRPr lang="en-US" dirty="0"/>
          </a:p>
          <a:p>
            <a:endParaRPr lang="en-US" dirty="0"/>
          </a:p>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hai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biểu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đồ</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pair plot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heatmap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Open, High, Low, Close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p>
          <a:p>
            <a:endParaRPr lang="en-US" dirty="0"/>
          </a:p>
        </p:txBody>
      </p:sp>
      <p:pic>
        <p:nvPicPr>
          <p:cNvPr id="5" name="Picture 4">
            <a:extLst>
              <a:ext uri="{FF2B5EF4-FFF2-40B4-BE49-F238E27FC236}">
                <a16:creationId xmlns:a16="http://schemas.microsoft.com/office/drawing/2014/main" id="{6AA88100-3F1C-405E-A8AE-78DFB6C79DD0}"/>
              </a:ext>
            </a:extLst>
          </p:cNvPr>
          <p:cNvPicPr/>
          <p:nvPr/>
        </p:nvPicPr>
        <p:blipFill>
          <a:blip r:embed="rId2"/>
          <a:stretch>
            <a:fillRect/>
          </a:stretch>
        </p:blipFill>
        <p:spPr>
          <a:xfrm>
            <a:off x="2040694" y="1824622"/>
            <a:ext cx="4688352" cy="3185039"/>
          </a:xfrm>
          <a:prstGeom prst="rect">
            <a:avLst/>
          </a:prstGeom>
        </p:spPr>
      </p:pic>
    </p:spTree>
    <p:extLst>
      <p:ext uri="{BB962C8B-B14F-4D97-AF65-F5344CB8AC3E}">
        <p14:creationId xmlns:p14="http://schemas.microsoft.com/office/powerpoint/2010/main" val="411575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31</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4.Huấn </a:t>
            </a:r>
            <a:r>
              <a:rPr lang="en-US" dirty="0" err="1"/>
              <a:t>luyện</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đánh</a:t>
            </a:r>
            <a:r>
              <a:rPr lang="en-US" dirty="0"/>
              <a:t> </a:t>
            </a:r>
            <a:r>
              <a:rPr lang="en-US" dirty="0" err="1"/>
              <a:t>giá</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err="1">
                <a:solidFill>
                  <a:srgbClr val="000000"/>
                </a:solidFill>
                <a:effectLst/>
                <a:latin typeface="Times New Roman" panose="02020603050405020304" pitchFamily="18" charset="0"/>
                <a:ea typeface="Calibri" panose="020F0502020204030204" pitchFamily="34" charset="0"/>
              </a:rPr>
              <a:t>Lựa</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chọn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siêu</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tham</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số</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mô</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hình</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học</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máy</a:t>
            </a:r>
            <a:endParaRPr lang="en-US" sz="1800" dirty="0">
              <a:solidFill>
                <a:srgbClr val="000000"/>
              </a:solidFill>
              <a:effectLst/>
              <a:latin typeface="Times New Roman" panose="02020603050405020304" pitchFamily="18" charset="0"/>
              <a:ea typeface="Calibri" panose="020F0502020204030204" pitchFamily="34" charset="0"/>
            </a:endParaRP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3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Ridge, Lasso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Random Forest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cần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tuning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thế</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lựa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k-fold cross validation</a:t>
            </a:r>
          </a:p>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K-fold Cross Validation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lựa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biệt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lựa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Phương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hoạt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nhỏ</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vừa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0" lvl="0" indent="0">
              <a:lnSpc>
                <a:spcPct val="115000"/>
              </a:lnSpc>
              <a:spcBef>
                <a:spcPts val="600"/>
              </a:spcBef>
              <a:buNone/>
            </a:pP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api</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thư</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scikit-learn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duyệt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phù</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chiến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lược</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Kfold</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2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cách</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nSpc>
                <a:spcPct val="115000"/>
              </a:lnSpc>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Grid search: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vét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cạn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đặt</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spcAft>
                <a:spcPts val="600"/>
              </a:spcAft>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Randomized search: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tìm</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ngẫu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tổ</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không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gian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mà</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đặt</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nSpc>
                <a:spcPct val="115000"/>
              </a:lnSpc>
              <a:spcAft>
                <a:spcPts val="600"/>
              </a:spcAft>
              <a:buFont typeface="Symbol" panose="05050102010706020507" pitchFamily="18" charset="2"/>
              <a:buChar char=""/>
            </a:pPr>
            <a:r>
              <a:rPr lang="en-US" sz="1600" dirty="0">
                <a:solidFill>
                  <a:srgbClr val="000000"/>
                </a:solidFill>
                <a:effectLst/>
                <a:latin typeface="Times New Roman" panose="02020603050405020304" pitchFamily="18" charset="0"/>
                <a:ea typeface="Calibri" panose="020F0502020204030204" pitchFamily="34" charset="0"/>
              </a:rPr>
              <a:t>Ridge </a:t>
            </a:r>
            <a:r>
              <a:rPr lang="en-US" sz="1600" dirty="0" err="1">
                <a:solidFill>
                  <a:srgbClr val="000000"/>
                </a:solidFill>
                <a:effectLst/>
                <a:latin typeface="Times New Roman" panose="02020603050405020304" pitchFamily="18" charset="0"/>
                <a:ea typeface="Calibri" panose="020F0502020204030204" pitchFamily="34" charset="0"/>
              </a:rPr>
              <a:t>và</a:t>
            </a:r>
            <a:r>
              <a:rPr lang="en-US" sz="1600" dirty="0">
                <a:solidFill>
                  <a:srgbClr val="000000"/>
                </a:solidFill>
                <a:effectLst/>
                <a:latin typeface="Times New Roman" panose="02020603050405020304" pitchFamily="18" charset="0"/>
                <a:ea typeface="Calibri" panose="020F0502020204030204" pitchFamily="34" charset="0"/>
              </a:rPr>
              <a:t> Lasso ta </a:t>
            </a:r>
            <a:r>
              <a:rPr lang="en-US" sz="1600" dirty="0" err="1">
                <a:solidFill>
                  <a:srgbClr val="000000"/>
                </a:solidFill>
                <a:effectLst/>
                <a:latin typeface="Times New Roman" panose="02020603050405020304" pitchFamily="18" charset="0"/>
                <a:ea typeface="Calibri" panose="020F0502020204030204" pitchFamily="34" charset="0"/>
              </a:rPr>
              <a:t>có</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thể</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dùng</a:t>
            </a:r>
            <a:r>
              <a:rPr lang="en-US" sz="1600" dirty="0">
                <a:solidFill>
                  <a:srgbClr val="000000"/>
                </a:solidFill>
                <a:effectLst/>
                <a:latin typeface="Times New Roman" panose="02020603050405020304" pitchFamily="18" charset="0"/>
                <a:ea typeface="Calibri" panose="020F0502020204030204" pitchFamily="34" charset="0"/>
              </a:rPr>
              <a:t> grid search </a:t>
            </a:r>
            <a:r>
              <a:rPr lang="en-US" sz="1600" dirty="0" err="1">
                <a:solidFill>
                  <a:srgbClr val="000000"/>
                </a:solidFill>
                <a:effectLst/>
                <a:latin typeface="Times New Roman" panose="02020603050405020304" pitchFamily="18" charset="0"/>
                <a:ea typeface="Calibri" panose="020F0502020204030204" pitchFamily="34" charset="0"/>
              </a:rPr>
              <a:t>vì</a:t>
            </a:r>
            <a:r>
              <a:rPr lang="en-US" sz="1600" dirty="0">
                <a:solidFill>
                  <a:srgbClr val="000000"/>
                </a:solidFill>
                <a:effectLst/>
                <a:latin typeface="Times New Roman" panose="02020603050405020304" pitchFamily="18" charset="0"/>
                <a:ea typeface="Calibri" panose="020F0502020204030204" pitchFamily="34" charset="0"/>
              </a:rPr>
              <a:t> 2 </a:t>
            </a:r>
            <a:r>
              <a:rPr lang="en-US" sz="1600" dirty="0" err="1">
                <a:solidFill>
                  <a:srgbClr val="000000"/>
                </a:solidFill>
                <a:effectLst/>
                <a:latin typeface="Times New Roman" panose="02020603050405020304" pitchFamily="18" charset="0"/>
                <a:ea typeface="Calibri" panose="020F0502020204030204" pitchFamily="34" charset="0"/>
              </a:rPr>
              <a:t>mô</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hình</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này</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ít</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siêu</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tham</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số</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Với</a:t>
            </a:r>
            <a:r>
              <a:rPr lang="en-US" sz="1600" dirty="0">
                <a:solidFill>
                  <a:srgbClr val="000000"/>
                </a:solidFill>
                <a:effectLst/>
                <a:latin typeface="Times New Roman" panose="02020603050405020304" pitchFamily="18" charset="0"/>
                <a:ea typeface="Calibri" panose="020F0502020204030204" pitchFamily="34" charset="0"/>
              </a:rPr>
              <a:t> Random Forest </a:t>
            </a:r>
            <a:r>
              <a:rPr lang="en-US" sz="1600" dirty="0" err="1">
                <a:solidFill>
                  <a:srgbClr val="000000"/>
                </a:solidFill>
                <a:effectLst/>
                <a:latin typeface="Times New Roman" panose="02020603050405020304" pitchFamily="18" charset="0"/>
                <a:ea typeface="Calibri" panose="020F0502020204030204" pitchFamily="34" charset="0"/>
              </a:rPr>
              <a:t>thì</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nên</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dùng</a:t>
            </a:r>
            <a:r>
              <a:rPr lang="en-US" sz="1600" dirty="0">
                <a:solidFill>
                  <a:srgbClr val="000000"/>
                </a:solidFill>
                <a:effectLst/>
                <a:latin typeface="Times New Roman" panose="02020603050405020304" pitchFamily="18" charset="0"/>
                <a:ea typeface="Calibri" panose="020F0502020204030204" pitchFamily="34" charset="0"/>
              </a:rPr>
              <a:t> Randomized Search </a:t>
            </a:r>
            <a:r>
              <a:rPr lang="en-US" sz="1600" dirty="0" err="1">
                <a:solidFill>
                  <a:srgbClr val="000000"/>
                </a:solidFill>
                <a:effectLst/>
                <a:latin typeface="Times New Roman" panose="02020603050405020304" pitchFamily="18" charset="0"/>
                <a:ea typeface="Calibri" panose="020F0502020204030204" pitchFamily="34" charset="0"/>
              </a:rPr>
              <a:t>nếu</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không</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thì</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quá</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trình</a:t>
            </a:r>
            <a:r>
              <a:rPr lang="en-US" sz="1600" dirty="0">
                <a:solidFill>
                  <a:srgbClr val="000000"/>
                </a:solidFill>
                <a:effectLst/>
                <a:latin typeface="Times New Roman" panose="02020603050405020304" pitchFamily="18" charset="0"/>
                <a:ea typeface="Calibri" panose="020F0502020204030204" pitchFamily="34" charset="0"/>
              </a:rPr>
              <a:t> train </a:t>
            </a:r>
            <a:r>
              <a:rPr lang="en-US" sz="1600" dirty="0" err="1">
                <a:solidFill>
                  <a:srgbClr val="000000"/>
                </a:solidFill>
                <a:effectLst/>
                <a:latin typeface="Times New Roman" panose="02020603050405020304" pitchFamily="18" charset="0"/>
                <a:ea typeface="Calibri" panose="020F0502020204030204" pitchFamily="34" charset="0"/>
              </a:rPr>
              <a:t>sẽ</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rất</a:t>
            </a:r>
            <a:r>
              <a:rPr lang="en-US" sz="1600" dirty="0">
                <a:solidFill>
                  <a:srgbClr val="000000"/>
                </a:solidFill>
                <a:effectLst/>
                <a:latin typeface="Times New Roman" panose="02020603050405020304" pitchFamily="18" charset="0"/>
                <a:ea typeface="Calibri" panose="020F0502020204030204" pitchFamily="34" charset="0"/>
              </a:rPr>
              <a:t> </a:t>
            </a:r>
            <a:r>
              <a:rPr lang="en-US" sz="1600" dirty="0" err="1">
                <a:solidFill>
                  <a:srgbClr val="000000"/>
                </a:solidFill>
                <a:effectLst/>
                <a:latin typeface="Times New Roman" panose="02020603050405020304" pitchFamily="18" charset="0"/>
                <a:ea typeface="Calibri" panose="020F0502020204030204" pitchFamily="34" charset="0"/>
              </a:rPr>
              <a:t>lâu</a:t>
            </a:r>
            <a:endParaRPr lang="en-US" sz="1800" dirty="0"/>
          </a:p>
          <a:p>
            <a:pPr marL="742950" lvl="1" indent="-285750">
              <a:lnSpc>
                <a:spcPct val="115000"/>
              </a:lnSpc>
              <a:spcAft>
                <a:spcPts val="600"/>
              </a:spcAft>
              <a:buFont typeface="Symbol" panose="05050102010706020507" pitchFamily="18" charset="2"/>
              <a:buChar char=""/>
            </a:pP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54621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32</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4.Huấn </a:t>
            </a:r>
            <a:r>
              <a:rPr lang="en-US" dirty="0" err="1"/>
              <a:t>luyện</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đánh</a:t>
            </a:r>
            <a:r>
              <a:rPr lang="en-US" dirty="0"/>
              <a:t> </a:t>
            </a:r>
            <a:r>
              <a:rPr lang="en-US" dirty="0" err="1"/>
              <a:t>giá</a:t>
            </a:r>
            <a:endParaRPr lang="en-US" dirty="0"/>
          </a:p>
        </p:txBody>
      </p:sp>
      <mc:AlternateContent xmlns:mc="http://schemas.openxmlformats.org/markup-compatibility/2006">
        <mc:Choice xmlns:a14="http://schemas.microsoft.com/office/drawing/2010/main" Requires="a14">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test set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cho</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bài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toán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huấn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nSpc>
                    <a:spcPct val="115000"/>
                  </a:lnSpc>
                  <a:spcBef>
                    <a:spcPts val="600"/>
                  </a:spcBef>
                  <a:buFont typeface="Wingdings" panose="05000000000000000000" pitchFamily="2" charset="2"/>
                  <a:buChar char=""/>
                </a:pP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Nhóm</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sử</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độ</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đo</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đánh</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performance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1 model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đã</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huấn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luyện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xong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Mean absolute error</a:t>
                </a:r>
              </a:p>
              <a:p>
                <a:pPr marL="1143000" lvl="2" indent="-228600">
                  <a:lnSpc>
                    <a:spcPct val="115000"/>
                  </a:lnSpc>
                  <a:buFont typeface="Wingdings" panose="05000000000000000000" pitchFamily="2" charset="2"/>
                  <a:buChar char=""/>
                </a:pP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𝑀𝐴𝐸</m:t>
                    </m:r>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nary>
                          <m:naryPr>
                            <m:chr m:val="∑"/>
                            <m:limLoc m:val="undOv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sup>
                          <m:e>
                            <m:d>
                              <m:dPr>
                                <m:begChr m:val="|"/>
                                <m:endChr m:val="|"/>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acc>
                                  </m:e>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e>
                        </m:nary>
                      </m:num>
                      <m:den>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den>
                    </m:f>
                  </m:oMath>
                </a14:m>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buFont typeface="Wingdings" panose="05000000000000000000" pitchFamily="2" charset="2"/>
                  <a:buChar char=""/>
                </a:pP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Ý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sai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tuyệt</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cặp</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acc>
                      </m:e>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MAE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nhỏ</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tốt</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Mean squared error</a:t>
                </a:r>
              </a:p>
              <a:p>
                <a:pPr marL="1143000" lvl="2" indent="-228600">
                  <a:lnSpc>
                    <a:spcPct val="115000"/>
                  </a:lnSpc>
                  <a:buFont typeface="Wingdings" panose="05000000000000000000" pitchFamily="2" charset="2"/>
                  <a:buChar char=""/>
                </a:pP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𝑀𝑆𝐸</m:t>
                    </m:r>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nary>
                          <m:naryPr>
                            <m:chr m:val="∑"/>
                            <m:limLoc m:val="undOv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sup>
                          <m:e>
                            <m:sSup>
                              <m:sSup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acc>
                                      </m:e>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e>
                                </m:d>
                              </m:e>
                              <m:sup>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e>
                        </m:nary>
                      </m:num>
                      <m:den>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𝑛</m:t>
                        </m:r>
                      </m:den>
                    </m:f>
                  </m:oMath>
                </a14:m>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buFont typeface="Wingdings" panose="05000000000000000000" pitchFamily="2" charset="2"/>
                  <a:buChar char=""/>
                </a:pP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Ý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trung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lỗi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phương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giữa</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cặp</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sát</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đúng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14:m>
                  <m:oMath xmlns:m="http://schemas.openxmlformats.org/officeDocument/2006/math">
                    <m:sSub>
                      <m:sSub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𝑦</m:t>
                            </m:r>
                          </m:e>
                        </m:acc>
                      </m:e>
                      <m:sub>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𝑖</m:t>
                        </m:r>
                      </m:sub>
                    </m:sSub>
                  </m:oMath>
                </a14:m>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MSE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nhỏ</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càng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tốt</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buFont typeface="Wingdings" panose="05000000000000000000" pitchFamily="2" charset="2"/>
                  <a:buChar char=""/>
                </a:pP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sánh</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MAE: MSE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trừng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phạt</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lỗi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tốt</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hơn</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MAE,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nghĩa</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nếu</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lỗi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thì</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khuếch</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đại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lên</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phương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sym typeface="Wingdings" panose="05000000000000000000" pitchFamily="2" charset="2"/>
                  </a:rPr>
                  <a:t></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nhìn</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MSE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sẽ</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thấy</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rõ</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trị</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lỗi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hơn</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nSpc>
                    <a:spcPct val="115000"/>
                  </a:lnSpc>
                  <a:buFont typeface="Symbol" panose="05050102010706020507" pitchFamily="18"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R-squared</a:t>
                </a:r>
              </a:p>
              <a:p>
                <a:pPr marL="1143000" lvl="2" indent="-228600">
                  <a:lnSpc>
                    <a:spcPct val="115000"/>
                  </a:lnSpc>
                  <a:buFont typeface="Wingdings" panose="05000000000000000000" pitchFamily="2" charset="2"/>
                  <a:buChar char=""/>
                </a:pP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Công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thức</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14:m>
                  <m:oMath xmlns:m="http://schemas.openxmlformats.org/officeDocument/2006/math">
                    <m:sSup>
                      <m:sSup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m:t>
                        </m:r>
                      </m:e>
                      <m:sup>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=1− </m:t>
                    </m:r>
                    <m:f>
                      <m:fPr>
                        <m:ctrlP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𝑅𝑆𝑆</m:t>
                        </m:r>
                      </m:num>
                      <m:den>
                        <m:r>
                          <a:rPr lang="en-US" sz="1300" i="1">
                            <a:solidFill>
                              <a:srgbClr val="000000"/>
                            </a:solidFill>
                            <a:effectLst/>
                            <a:latin typeface="Cambria Math" panose="02040503050406030204" pitchFamily="18" charset="0"/>
                            <a:ea typeface="Calibri" panose="020F0502020204030204" pitchFamily="34" charset="0"/>
                            <a:cs typeface="Times New Roman" panose="02020603050405020304" pitchFamily="18" charset="0"/>
                          </a:rPr>
                          <m:t>𝑇𝑆𝑆</m:t>
                        </m:r>
                      </m:den>
                    </m:f>
                  </m:oMath>
                </a14:m>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trong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đó</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RSS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phương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lỗi</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TSS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là</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tổng</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bình</a:t>
                </a:r>
                <a:r>
                  <a:rPr lang="en-US" sz="13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phương</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buFont typeface="Wingdings" panose="05000000000000000000" pitchFamily="2"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R-squared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càng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cao</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dữ</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liệu</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càng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sát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đường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vẽ</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bởi</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hàm</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hồi</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143000" lvl="2" indent="-228600">
                  <a:lnSpc>
                    <a:spcPct val="115000"/>
                  </a:lnSpc>
                  <a:spcAft>
                    <a:spcPts val="600"/>
                  </a:spcAft>
                  <a:buFont typeface="Wingdings" panose="05000000000000000000" pitchFamily="2" charset="2"/>
                  <a:buChar char=""/>
                </a:pP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R-squared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mang</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giá</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trị</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âm</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nghĩa</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rất</a:t>
                </a:r>
                <a:r>
                  <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3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tệ</a:t>
                </a:r>
                <a:endParaRPr lang="en-US" sz="13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mc:Choice>
        <mc:Fallback>
          <p:sp>
            <p:nvSpPr>
              <p:cNvPr id="4" name="Text Placeholder 3">
                <a:extLst>
                  <a:ext uri="{FF2B5EF4-FFF2-40B4-BE49-F238E27FC236}">
                    <a16:creationId xmlns:a16="http://schemas.microsoft.com/office/drawing/2014/main" id="{C2E5BA0D-33C2-2FFC-BFBC-D1CF38376477}"/>
                  </a:ext>
                </a:extLst>
              </p:cNvPr>
              <p:cNvSpPr>
                <a:spLocks noGrp="1" noRot="1" noChangeAspect="1" noMove="1" noResize="1" noEditPoints="1" noAdjustHandles="1" noChangeArrowheads="1" noChangeShapeType="1" noTextEdit="1"/>
              </p:cNvSpPr>
              <p:nvPr>
                <p:ph type="body" sz="quarter" idx="13"/>
              </p:nvPr>
            </p:nvSpPr>
            <p:spPr>
              <a:blipFill>
                <a:blip r:embed="rId2"/>
                <a:stretch>
                  <a:fillRect l="-492" t="-1112" b="-4944"/>
                </a:stretch>
              </a:blipFill>
            </p:spPr>
            <p:txBody>
              <a:bodyPr/>
              <a:lstStyle/>
              <a:p>
                <a:r>
                  <a:rPr lang="en-US">
                    <a:noFill/>
                  </a:rPr>
                  <a:t> </a:t>
                </a:r>
              </a:p>
            </p:txBody>
          </p:sp>
        </mc:Fallback>
      </mc:AlternateContent>
    </p:spTree>
    <p:extLst>
      <p:ext uri="{BB962C8B-B14F-4D97-AF65-F5344CB8AC3E}">
        <p14:creationId xmlns:p14="http://schemas.microsoft.com/office/powerpoint/2010/main" val="2277054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33</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4.Huấn </a:t>
            </a:r>
            <a:r>
              <a:rPr lang="en-US" dirty="0" err="1"/>
              <a:t>luyện</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đánh</a:t>
            </a:r>
            <a:r>
              <a:rPr lang="en-US" dirty="0"/>
              <a:t> </a:t>
            </a:r>
            <a:r>
              <a:rPr lang="en-US" dirty="0" err="1"/>
              <a:t>giá</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mô</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hình</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đã</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huấn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luyện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hai</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tập</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dữ</a:t>
            </a:r>
            <a:r>
              <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b="1"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liệu</a:t>
            </a:r>
            <a:endParaRPr lang="en-US" sz="18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training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a:p>
            <a:endParaRPr lang="en-US" dirty="0"/>
          </a:p>
          <a:p>
            <a:endParaRPr lang="en-US" dirty="0"/>
          </a:p>
          <a:p>
            <a:endParaRPr lang="en-US" dirty="0"/>
          </a:p>
          <a:p>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Trên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tập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test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quả</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sau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endParaRPr lang="en-US" dirty="0"/>
          </a:p>
        </p:txBody>
      </p:sp>
      <p:pic>
        <p:nvPicPr>
          <p:cNvPr id="5" name="Picture 4">
            <a:extLst>
              <a:ext uri="{FF2B5EF4-FFF2-40B4-BE49-F238E27FC236}">
                <a16:creationId xmlns:a16="http://schemas.microsoft.com/office/drawing/2014/main" id="{B29F9D5F-9A2A-47AD-BAFD-A910681B8094}"/>
              </a:ext>
            </a:extLst>
          </p:cNvPr>
          <p:cNvPicPr/>
          <p:nvPr/>
        </p:nvPicPr>
        <p:blipFill>
          <a:blip r:embed="rId2"/>
          <a:stretch>
            <a:fillRect/>
          </a:stretch>
        </p:blipFill>
        <p:spPr>
          <a:xfrm>
            <a:off x="2627727" y="2056863"/>
            <a:ext cx="3185160" cy="1837690"/>
          </a:xfrm>
          <a:prstGeom prst="rect">
            <a:avLst/>
          </a:prstGeom>
        </p:spPr>
      </p:pic>
      <p:pic>
        <p:nvPicPr>
          <p:cNvPr id="6" name="Picture 5">
            <a:extLst>
              <a:ext uri="{FF2B5EF4-FFF2-40B4-BE49-F238E27FC236}">
                <a16:creationId xmlns:a16="http://schemas.microsoft.com/office/drawing/2014/main" id="{4B059A8D-A056-413D-A117-C57C8ADB7174}"/>
              </a:ext>
            </a:extLst>
          </p:cNvPr>
          <p:cNvPicPr/>
          <p:nvPr/>
        </p:nvPicPr>
        <p:blipFill>
          <a:blip r:embed="rId3"/>
          <a:stretch>
            <a:fillRect/>
          </a:stretch>
        </p:blipFill>
        <p:spPr>
          <a:xfrm>
            <a:off x="2445141" y="4413225"/>
            <a:ext cx="3268980" cy="1814195"/>
          </a:xfrm>
          <a:prstGeom prst="rect">
            <a:avLst/>
          </a:prstGeom>
        </p:spPr>
      </p:pic>
    </p:spTree>
    <p:extLst>
      <p:ext uri="{BB962C8B-B14F-4D97-AF65-F5344CB8AC3E}">
        <p14:creationId xmlns:p14="http://schemas.microsoft.com/office/powerpoint/2010/main" val="18932036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34</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2.3 </a:t>
            </a:r>
            <a:r>
              <a:rPr lang="en-US" dirty="0" err="1"/>
              <a:t>Mô</a:t>
            </a:r>
            <a:r>
              <a:rPr lang="en-US" dirty="0"/>
              <a:t> </a:t>
            </a:r>
            <a:r>
              <a:rPr lang="en-US" dirty="0" err="1"/>
              <a:t>hình</a:t>
            </a:r>
            <a:r>
              <a:rPr lang="en-US" dirty="0"/>
              <a:t> </a:t>
            </a:r>
            <a:r>
              <a:rPr lang="en-US" dirty="0" err="1"/>
              <a:t>RandomForest</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dirty="0"/>
              <a:t>OLS </a:t>
            </a:r>
          </a:p>
          <a:p>
            <a:endParaRPr lang="en-US" dirty="0"/>
          </a:p>
        </p:txBody>
      </p:sp>
      <p:pic>
        <p:nvPicPr>
          <p:cNvPr id="5" name="Picture 4">
            <a:extLst>
              <a:ext uri="{FF2B5EF4-FFF2-40B4-BE49-F238E27FC236}">
                <a16:creationId xmlns:a16="http://schemas.microsoft.com/office/drawing/2014/main" id="{888CEE88-CCFA-4400-B5EF-0FA1F88A657E}"/>
              </a:ext>
            </a:extLst>
          </p:cNvPr>
          <p:cNvPicPr/>
          <p:nvPr/>
        </p:nvPicPr>
        <p:blipFill>
          <a:blip r:embed="rId2"/>
          <a:stretch>
            <a:fillRect/>
          </a:stretch>
        </p:blipFill>
        <p:spPr>
          <a:xfrm>
            <a:off x="234950" y="1930400"/>
            <a:ext cx="8448431" cy="3926803"/>
          </a:xfrm>
          <a:prstGeom prst="rect">
            <a:avLst/>
          </a:prstGeom>
        </p:spPr>
      </p:pic>
    </p:spTree>
    <p:extLst>
      <p:ext uri="{BB962C8B-B14F-4D97-AF65-F5344CB8AC3E}">
        <p14:creationId xmlns:p14="http://schemas.microsoft.com/office/powerpoint/2010/main" val="3147520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35</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2.3 </a:t>
            </a:r>
            <a:r>
              <a:rPr lang="en-US" dirty="0" err="1"/>
              <a:t>Mô</a:t>
            </a:r>
            <a:r>
              <a:rPr lang="en-US" dirty="0"/>
              <a:t> </a:t>
            </a:r>
            <a:r>
              <a:rPr lang="en-US" dirty="0" err="1"/>
              <a:t>hình</a:t>
            </a:r>
            <a:r>
              <a:rPr lang="en-US" dirty="0"/>
              <a:t> </a:t>
            </a:r>
            <a:r>
              <a:rPr lang="en-US" dirty="0" err="1"/>
              <a:t>RandomForest</a:t>
            </a:r>
            <a:endParaRPr lang="en-US" dirty="0"/>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Ridge</a:t>
            </a:r>
          </a:p>
          <a:p>
            <a:endParaRPr lang="en-US" dirty="0"/>
          </a:p>
        </p:txBody>
      </p:sp>
      <p:pic>
        <p:nvPicPr>
          <p:cNvPr id="5" name="Picture 4">
            <a:extLst>
              <a:ext uri="{FF2B5EF4-FFF2-40B4-BE49-F238E27FC236}">
                <a16:creationId xmlns:a16="http://schemas.microsoft.com/office/drawing/2014/main" id="{BF3D74E8-7D2E-42CF-AD33-D58F66CB667D}"/>
              </a:ext>
            </a:extLst>
          </p:cNvPr>
          <p:cNvPicPr/>
          <p:nvPr/>
        </p:nvPicPr>
        <p:blipFill>
          <a:blip r:embed="rId2"/>
          <a:stretch>
            <a:fillRect/>
          </a:stretch>
        </p:blipFill>
        <p:spPr>
          <a:xfrm>
            <a:off x="609601" y="1727200"/>
            <a:ext cx="7885722" cy="3965880"/>
          </a:xfrm>
          <a:prstGeom prst="rect">
            <a:avLst/>
          </a:prstGeom>
        </p:spPr>
      </p:pic>
    </p:spTree>
    <p:extLst>
      <p:ext uri="{BB962C8B-B14F-4D97-AF65-F5344CB8AC3E}">
        <p14:creationId xmlns:p14="http://schemas.microsoft.com/office/powerpoint/2010/main" val="11139136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36</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2.1 </a:t>
            </a:r>
            <a:r>
              <a:rPr lang="en-US" dirty="0" err="1"/>
              <a:t>Mô</a:t>
            </a:r>
            <a:r>
              <a:rPr lang="en-US" dirty="0"/>
              <a:t> </a:t>
            </a:r>
            <a:r>
              <a:rPr lang="en-US" dirty="0" err="1"/>
              <a:t>hình</a:t>
            </a:r>
            <a:r>
              <a:rPr lang="en-US" dirty="0"/>
              <a:t> OLS</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Lasso</a:t>
            </a:r>
          </a:p>
          <a:p>
            <a:endParaRPr lang="en-US" dirty="0"/>
          </a:p>
        </p:txBody>
      </p:sp>
      <p:pic>
        <p:nvPicPr>
          <p:cNvPr id="5" name="Picture 4">
            <a:extLst>
              <a:ext uri="{FF2B5EF4-FFF2-40B4-BE49-F238E27FC236}">
                <a16:creationId xmlns:a16="http://schemas.microsoft.com/office/drawing/2014/main" id="{BCB8D7E6-AA4D-4FD0-9FCD-E4FE71813791}"/>
              </a:ext>
            </a:extLst>
          </p:cNvPr>
          <p:cNvPicPr/>
          <p:nvPr/>
        </p:nvPicPr>
        <p:blipFill>
          <a:blip r:embed="rId2"/>
          <a:stretch>
            <a:fillRect/>
          </a:stretch>
        </p:blipFill>
        <p:spPr>
          <a:xfrm>
            <a:off x="578338" y="1758462"/>
            <a:ext cx="8081107" cy="4337537"/>
          </a:xfrm>
          <a:prstGeom prst="rect">
            <a:avLst/>
          </a:prstGeom>
        </p:spPr>
      </p:pic>
    </p:spTree>
    <p:extLst>
      <p:ext uri="{BB962C8B-B14F-4D97-AF65-F5344CB8AC3E}">
        <p14:creationId xmlns:p14="http://schemas.microsoft.com/office/powerpoint/2010/main" val="2672079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37</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2.1 </a:t>
            </a:r>
            <a:r>
              <a:rPr lang="en-US" dirty="0" err="1"/>
              <a:t>Mô</a:t>
            </a:r>
            <a:r>
              <a:rPr lang="en-US" dirty="0"/>
              <a:t> </a:t>
            </a:r>
            <a:r>
              <a:rPr lang="en-US" dirty="0" err="1"/>
              <a:t>hình</a:t>
            </a:r>
            <a:r>
              <a:rPr lang="en-US" dirty="0"/>
              <a:t> OLS</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Random Forest</a:t>
            </a:r>
          </a:p>
          <a:p>
            <a:endParaRPr lang="en-US" dirty="0"/>
          </a:p>
        </p:txBody>
      </p:sp>
      <p:pic>
        <p:nvPicPr>
          <p:cNvPr id="5" name="Picture 4">
            <a:extLst>
              <a:ext uri="{FF2B5EF4-FFF2-40B4-BE49-F238E27FC236}">
                <a16:creationId xmlns:a16="http://schemas.microsoft.com/office/drawing/2014/main" id="{8DDCEA5A-4A92-4642-9B31-821426680E57}"/>
              </a:ext>
            </a:extLst>
          </p:cNvPr>
          <p:cNvPicPr/>
          <p:nvPr/>
        </p:nvPicPr>
        <p:blipFill>
          <a:blip r:embed="rId2"/>
          <a:stretch>
            <a:fillRect/>
          </a:stretch>
        </p:blipFill>
        <p:spPr>
          <a:xfrm>
            <a:off x="398586" y="1758462"/>
            <a:ext cx="8378092" cy="4118707"/>
          </a:xfrm>
          <a:prstGeom prst="rect">
            <a:avLst/>
          </a:prstGeom>
        </p:spPr>
      </p:pic>
    </p:spTree>
    <p:extLst>
      <p:ext uri="{BB962C8B-B14F-4D97-AF65-F5344CB8AC3E}">
        <p14:creationId xmlns:p14="http://schemas.microsoft.com/office/powerpoint/2010/main" val="23505410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38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2.1 </a:t>
            </a:r>
            <a:r>
              <a:rPr lang="en-US" dirty="0" err="1"/>
              <a:t>Mô</a:t>
            </a:r>
            <a:r>
              <a:rPr lang="en-US" dirty="0"/>
              <a:t> </a:t>
            </a:r>
            <a:r>
              <a:rPr lang="en-US" dirty="0" err="1"/>
              <a:t>hình</a:t>
            </a:r>
            <a:r>
              <a:rPr lang="en-US" dirty="0"/>
              <a:t> OLS</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r>
              <a:rPr lang="en-US" sz="1800" dirty="0" err="1">
                <a:solidFill>
                  <a:srgbClr val="000000"/>
                </a:solidFill>
                <a:effectLst/>
                <a:latin typeface="Times New Roman" panose="02020603050405020304" pitchFamily="18" charset="0"/>
                <a:ea typeface="Calibri" panose="020F0502020204030204" pitchFamily="34" charset="0"/>
              </a:rPr>
              <a:t>Trên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training </a:t>
            </a:r>
            <a:r>
              <a:rPr lang="en-US" sz="1800" dirty="0" err="1">
                <a:solidFill>
                  <a:srgbClr val="000000"/>
                </a:solidFill>
                <a:effectLst/>
                <a:latin typeface="Times New Roman" panose="02020603050405020304" pitchFamily="18" charset="0"/>
                <a:ea typeface="Calibri" panose="020F0502020204030204" pitchFamily="34" charset="0"/>
              </a:rPr>
              <a:t>thì</a:t>
            </a:r>
            <a:r>
              <a:rPr lang="en-US" sz="1800" dirty="0">
                <a:solidFill>
                  <a:srgbClr val="000000"/>
                </a:solidFill>
                <a:effectLst/>
                <a:latin typeface="Times New Roman" panose="02020603050405020304" pitchFamily="18" charset="0"/>
                <a:ea typeface="Calibri" panose="020F0502020204030204" pitchFamily="34" charset="0"/>
              </a:rPr>
              <a:t> Random Forest </a:t>
            </a:r>
            <a:r>
              <a:rPr lang="en-US" sz="1800" dirty="0" err="1">
                <a:solidFill>
                  <a:srgbClr val="000000"/>
                </a:solidFill>
                <a:effectLst/>
                <a:latin typeface="Times New Roman" panose="02020603050405020304" pitchFamily="18" charset="0"/>
                <a:ea typeface="Calibri" panose="020F0502020204030204" pitchFamily="34" charset="0"/>
              </a:rPr>
              <a:t>đang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quả</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tốt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tuy</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nhiên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trên</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tập</a:t>
            </a:r>
            <a:r>
              <a:rPr lang="en-US" sz="1800" dirty="0">
                <a:solidFill>
                  <a:srgbClr val="000000"/>
                </a:solidFill>
                <a:effectLst/>
                <a:latin typeface="Times New Roman" panose="02020603050405020304" pitchFamily="18" charset="0"/>
                <a:ea typeface="Calibri" panose="020F0502020204030204" pitchFamily="34" charset="0"/>
              </a:rPr>
              <a:t> test </a:t>
            </a:r>
            <a:r>
              <a:rPr lang="en-US" sz="1800" dirty="0" err="1">
                <a:solidFill>
                  <a:srgbClr val="000000"/>
                </a:solidFill>
                <a:effectLst/>
                <a:latin typeface="Times New Roman" panose="02020603050405020304" pitchFamily="18" charset="0"/>
                <a:ea typeface="Calibri" panose="020F0502020204030204" pitchFamily="34" charset="0"/>
              </a:rPr>
              <a:t>thì</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lại</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cho</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kết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quả</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rất</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tệ</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solidFill>
                  <a:srgbClr val="000000"/>
                </a:solidFill>
                <a:effectLst/>
                <a:latin typeface="Times New Roman" panose="02020603050405020304" pitchFamily="18" charset="0"/>
                <a:ea typeface="Calibri" panose="020F0502020204030204" pitchFamily="34" charset="0"/>
              </a:rPr>
              <a:t> random forest </a:t>
            </a:r>
            <a:r>
              <a:rPr lang="en-US" sz="1800" dirty="0" err="1">
                <a:solidFill>
                  <a:srgbClr val="000000"/>
                </a:solidFill>
                <a:effectLst/>
                <a:latin typeface="Times New Roman" panose="02020603050405020304" pitchFamily="18" charset="0"/>
                <a:ea typeface="Calibri" panose="020F0502020204030204" pitchFamily="34" charset="0"/>
              </a:rPr>
              <a:t>có</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thể</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đang</a:t>
            </a:r>
            <a:r>
              <a:rPr lang="en-US" sz="1800" dirty="0">
                <a:solidFill>
                  <a:srgbClr val="000000"/>
                </a:solidFill>
                <a:effectLst/>
                <a:latin typeface="Times New Roman" panose="02020603050405020304" pitchFamily="18" charset="0"/>
                <a:ea typeface="Calibri" panose="020F0502020204030204" pitchFamily="34" charset="0"/>
              </a:rPr>
              <a:t> </a:t>
            </a:r>
            <a:r>
              <a:rPr lang="en-US" sz="1800" dirty="0" err="1">
                <a:solidFill>
                  <a:srgbClr val="000000"/>
                </a:solidFill>
                <a:effectLst/>
                <a:latin typeface="Times New Roman" panose="02020603050405020304" pitchFamily="18" charset="0"/>
                <a:ea typeface="Calibri" panose="020F0502020204030204" pitchFamily="34" charset="0"/>
              </a:rPr>
              <a:t>bị</a:t>
            </a:r>
            <a:r>
              <a:rPr lang="en-US" sz="1800" dirty="0">
                <a:solidFill>
                  <a:srgbClr val="000000"/>
                </a:solidFill>
                <a:effectLst/>
                <a:latin typeface="Times New Roman" panose="02020603050405020304" pitchFamily="18" charset="0"/>
                <a:ea typeface="Calibri" panose="020F0502020204030204" pitchFamily="34" charset="0"/>
              </a:rPr>
              <a:t> overfit</a:t>
            </a:r>
          </a:p>
          <a:p>
            <a:pPr marL="342900" lvl="0" indent="-342900">
              <a:lnSpc>
                <a:spcPct val="115000"/>
              </a:lnSpc>
              <a:spcBef>
                <a:spcPts val="600"/>
              </a:spcBef>
              <a:buFont typeface="Wingdings" panose="05000000000000000000" pitchFamily="2" charset="2"/>
              <a:buChar char=""/>
            </a:pP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Ở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bước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ta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thấy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mỗi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giữa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4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chỉ</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 H, L, C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sự</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tương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quan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rất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lớn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hàm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tuyến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đơn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sẽ</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fit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trường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hợp</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này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trong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random forest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với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có</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dẫn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đến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overfit</a:t>
            </a:r>
          </a:p>
          <a:p>
            <a:pPr marL="342900" lvl="0" indent="-342900">
              <a:lnSpc>
                <a:spcPct val="115000"/>
              </a:lnSpc>
              <a:spcAft>
                <a:spcPts val="600"/>
              </a:spcAft>
              <a:buFont typeface="Wingdings" panose="05000000000000000000" pitchFamily="2" charset="2"/>
              <a:buChar char=""/>
            </a:pP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thiện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random forest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thì</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phải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tuning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lại</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siêu</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tham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ví</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dụ</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như</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làm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giảm</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bớt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số</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cây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hoặc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depth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của</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từng</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cây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quyết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tránh</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việc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suy</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diễn</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quá</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phức</a:t>
            </a:r>
            <a:r>
              <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tạp</a:t>
            </a:r>
            <a:endParaRPr lang="en-US" sz="18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1605694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39</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181094" y="3021991"/>
            <a:ext cx="419797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800" dirty="0"/>
              <a:t>THANK YOU !</a:t>
            </a:r>
          </a:p>
        </p:txBody>
      </p:sp>
    </p:spTree>
    <p:extLst>
      <p:ext uri="{BB962C8B-B14F-4D97-AF65-F5344CB8AC3E}">
        <p14:creationId xmlns:p14="http://schemas.microsoft.com/office/powerpoint/2010/main" val="283053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3" name="Title 2">
            <a:extLst>
              <a:ext uri="{FF2B5EF4-FFF2-40B4-BE49-F238E27FC236}">
                <a16:creationId xmlns:a16="http://schemas.microsoft.com/office/drawing/2014/main" id="{9EF27CAA-32BA-4E6B-B8C0-1A481E08E81D}"/>
              </a:ext>
            </a:extLst>
          </p:cNvPr>
          <p:cNvSpPr>
            <a:spLocks noGrp="1"/>
          </p:cNvSpPr>
          <p:nvPr>
            <p:ph type="title"/>
          </p:nvPr>
        </p:nvSpPr>
        <p:spPr/>
        <p:txBody>
          <a:bodyPr/>
          <a:lstStyle/>
          <a:p>
            <a:r>
              <a:rPr lang="en-US" dirty="0"/>
              <a:t>1.Tổng </a:t>
            </a:r>
            <a:r>
              <a:rPr lang="en-US" dirty="0" err="1"/>
              <a:t>quan</a:t>
            </a:r>
            <a:r>
              <a:rPr lang="en-US" dirty="0"/>
              <a:t> </a:t>
            </a:r>
            <a:r>
              <a:rPr lang="en-US" dirty="0" err="1"/>
              <a:t>đề</a:t>
            </a:r>
            <a:r>
              <a:rPr lang="en-US" dirty="0"/>
              <a:t> </a:t>
            </a:r>
            <a:r>
              <a:rPr lang="en-US" dirty="0" err="1"/>
              <a:t>tài</a:t>
            </a:r>
            <a:endParaRPr lang="en-US" dirty="0"/>
          </a:p>
        </p:txBody>
      </p:sp>
      <p:sp>
        <p:nvSpPr>
          <p:cNvPr id="4" name="Content Placeholder 3">
            <a:extLst>
              <a:ext uri="{FF2B5EF4-FFF2-40B4-BE49-F238E27FC236}">
                <a16:creationId xmlns:a16="http://schemas.microsoft.com/office/drawing/2014/main" id="{59563378-38F8-4CB3-AF99-2C56FCF55404}"/>
              </a:ext>
            </a:extLst>
          </p:cNvPr>
          <p:cNvSpPr>
            <a:spLocks noGrp="1"/>
          </p:cNvSpPr>
          <p:nvPr>
            <p:ph sz="quarter" idx="13"/>
          </p:nvPr>
        </p:nvSpPr>
        <p:spPr/>
        <p:txBody>
          <a:bodyPr/>
          <a:lstStyle/>
          <a:p>
            <a:r>
              <a:rPr lang="vi-VN" b="0" i="0" dirty="0">
                <a:solidFill>
                  <a:srgbClr val="374151"/>
                </a:solidFill>
                <a:effectLst/>
                <a:latin typeface="Söhne"/>
              </a:rPr>
              <a:t>Dự đoán giá cổ phiếu trước có vai trò quan trọng trong việc giảm thiểu rủi ro và tối đa hóa lợi nhuận cho nhà đầu tư.</a:t>
            </a:r>
            <a:endParaRPr lang="en-US" b="0" i="0" dirty="0">
              <a:solidFill>
                <a:srgbClr val="374151"/>
              </a:solidFill>
              <a:effectLst/>
              <a:latin typeface="Söhne"/>
            </a:endParaRPr>
          </a:p>
          <a:p>
            <a:r>
              <a:rPr lang="vi-VN" b="0" i="0" dirty="0">
                <a:solidFill>
                  <a:srgbClr val="374151"/>
                </a:solidFill>
                <a:effectLst/>
                <a:latin typeface="Söhne"/>
              </a:rPr>
              <a:t>Thị trường chứng khoán không ổn định và khó lường do nhiều yếu tố ảnh hưởng</a:t>
            </a:r>
            <a:endParaRPr lang="en-US" dirty="0">
              <a:solidFill>
                <a:srgbClr val="374151"/>
              </a:solidFill>
              <a:latin typeface="Söhne"/>
            </a:endParaRPr>
          </a:p>
          <a:p>
            <a:r>
              <a:rPr lang="en-US" b="0" i="0" dirty="0" err="1">
                <a:solidFill>
                  <a:srgbClr val="374151"/>
                </a:solidFill>
                <a:effectLst/>
                <a:latin typeface="Söhne"/>
              </a:rPr>
              <a:t>Các</a:t>
            </a:r>
            <a:r>
              <a:rPr lang="en-US" b="0" i="0" dirty="0">
                <a:solidFill>
                  <a:srgbClr val="374151"/>
                </a:solidFill>
                <a:effectLst/>
                <a:latin typeface="Söhne"/>
              </a:rPr>
              <a:t> </a:t>
            </a:r>
            <a:r>
              <a:rPr lang="en-US" b="0" i="0" dirty="0" err="1">
                <a:solidFill>
                  <a:srgbClr val="374151"/>
                </a:solidFill>
                <a:effectLst/>
                <a:latin typeface="Söhne"/>
              </a:rPr>
              <a:t>mô</a:t>
            </a:r>
            <a:r>
              <a:rPr lang="en-US" b="0" i="0" dirty="0">
                <a:solidFill>
                  <a:srgbClr val="374151"/>
                </a:solidFill>
                <a:effectLst/>
                <a:latin typeface="Söhne"/>
              </a:rPr>
              <a:t> </a:t>
            </a:r>
            <a:r>
              <a:rPr lang="en-US" b="0" i="0" dirty="0" err="1">
                <a:solidFill>
                  <a:srgbClr val="374151"/>
                </a:solidFill>
                <a:effectLst/>
                <a:latin typeface="Söhne"/>
              </a:rPr>
              <a:t>hình</a:t>
            </a:r>
            <a:r>
              <a:rPr lang="en-US" b="0" i="0" dirty="0">
                <a:solidFill>
                  <a:srgbClr val="374151"/>
                </a:solidFill>
                <a:effectLst/>
                <a:latin typeface="Söhne"/>
              </a:rPr>
              <a:t> </a:t>
            </a:r>
            <a:r>
              <a:rPr lang="vi-VN" b="0" i="0" dirty="0">
                <a:solidFill>
                  <a:srgbClr val="374151"/>
                </a:solidFill>
                <a:effectLst/>
                <a:latin typeface="Söhne"/>
              </a:rPr>
              <a:t>học máy được sử dụng để đưa ra dự đoán chính xác đến một mức độ nào đó, nhằm hỗ trợ nhà đầu tư ra quyết định tốt hơn trong một khoảng thời gian nhất định.</a:t>
            </a:r>
            <a:endParaRPr lang="en-US" dirty="0"/>
          </a:p>
        </p:txBody>
      </p:sp>
    </p:spTree>
    <p:extLst>
      <p:ext uri="{BB962C8B-B14F-4D97-AF65-F5344CB8AC3E}">
        <p14:creationId xmlns:p14="http://schemas.microsoft.com/office/powerpoint/2010/main" val="292364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lstStyle/>
          <a:p>
            <a:r>
              <a:rPr lang="en-US" dirty="0"/>
              <a:t>1.2 </a:t>
            </a:r>
            <a:r>
              <a:rPr lang="en-US" dirty="0" err="1"/>
              <a:t>Hướng</a:t>
            </a:r>
            <a:r>
              <a:rPr lang="en-US" dirty="0"/>
              <a:t> </a:t>
            </a:r>
            <a:r>
              <a:rPr lang="en-US" dirty="0" err="1"/>
              <a:t>tiếp</a:t>
            </a:r>
            <a:r>
              <a:rPr lang="en-US" dirty="0"/>
              <a:t> </a:t>
            </a:r>
            <a:r>
              <a:rPr lang="en-US" dirty="0" err="1"/>
              <a:t>cận</a:t>
            </a:r>
            <a:r>
              <a:rPr lang="en-US" dirty="0"/>
              <a:t> </a:t>
            </a:r>
            <a:r>
              <a:rPr lang="en-US" dirty="0" err="1"/>
              <a:t>bài</a:t>
            </a:r>
            <a:r>
              <a:rPr lang="en-US" dirty="0"/>
              <a:t> </a:t>
            </a:r>
            <a:r>
              <a:rPr lang="en-US" dirty="0" err="1"/>
              <a:t>toán</a:t>
            </a:r>
            <a:endParaRPr lang="en-US" dirty="0"/>
          </a:p>
        </p:txBody>
      </p:sp>
      <p:sp>
        <p:nvSpPr>
          <p:cNvPr id="4" name="Text Placeholder 3">
            <a:extLst>
              <a:ext uri="{FF2B5EF4-FFF2-40B4-BE49-F238E27FC236}">
                <a16:creationId xmlns:a16="http://schemas.microsoft.com/office/drawing/2014/main" id="{BC311219-8684-45FC-A126-E067924AC7F7}"/>
              </a:ext>
            </a:extLst>
          </p:cNvPr>
          <p:cNvSpPr>
            <a:spLocks noGrp="1"/>
          </p:cNvSpPr>
          <p:nvPr>
            <p:ph type="body" sz="quarter" idx="13"/>
          </p:nvPr>
        </p:nvSpPr>
        <p:spPr/>
        <p:txBody>
          <a:bodyPr/>
          <a:lstStyle/>
          <a:p>
            <a:r>
              <a:rPr lang="vi-VN" b="0" i="0" dirty="0">
                <a:solidFill>
                  <a:srgbClr val="343541"/>
                </a:solidFill>
                <a:effectLst/>
                <a:latin typeface="Söhne"/>
              </a:rPr>
              <a:t>Một mã cổ phiếu thông thường sẽ bao gồm các thông tin về 6 chỉ số Open, High, Low, Close, Adjusted Close và Volume</a:t>
            </a:r>
            <a:r>
              <a:rPr lang="en-US" b="0" i="0" dirty="0">
                <a:solidFill>
                  <a:srgbClr val="343541"/>
                </a:solidFill>
                <a:effectLst/>
                <a:latin typeface="Söhne"/>
              </a:rPr>
              <a:t>.</a:t>
            </a:r>
          </a:p>
          <a:p>
            <a:r>
              <a:rPr lang="en-US" dirty="0" err="1">
                <a:solidFill>
                  <a:srgbClr val="343541"/>
                </a:solidFill>
                <a:latin typeface="Söhne"/>
              </a:rPr>
              <a:t>Sử</a:t>
            </a:r>
            <a:r>
              <a:rPr lang="en-US" dirty="0">
                <a:solidFill>
                  <a:srgbClr val="343541"/>
                </a:solidFill>
                <a:latin typeface="Söhne"/>
              </a:rPr>
              <a:t> </a:t>
            </a:r>
            <a:r>
              <a:rPr lang="en-US" dirty="0" err="1">
                <a:solidFill>
                  <a:srgbClr val="343541"/>
                </a:solidFill>
                <a:latin typeface="Söhne"/>
              </a:rPr>
              <a:t>dụng</a:t>
            </a:r>
            <a:r>
              <a:rPr lang="en-US" dirty="0">
                <a:solidFill>
                  <a:srgbClr val="343541"/>
                </a:solidFill>
                <a:latin typeface="Söhne"/>
              </a:rPr>
              <a:t> </a:t>
            </a:r>
            <a:r>
              <a:rPr lang="en-US" dirty="0" err="1">
                <a:solidFill>
                  <a:srgbClr val="343541"/>
                </a:solidFill>
                <a:latin typeface="Söhne"/>
              </a:rPr>
              <a:t>hai</a:t>
            </a:r>
            <a:r>
              <a:rPr lang="en-US" dirty="0">
                <a:solidFill>
                  <a:srgbClr val="343541"/>
                </a:solidFill>
                <a:latin typeface="Söhne"/>
              </a:rPr>
              <a:t> </a:t>
            </a:r>
            <a:r>
              <a:rPr lang="en-US" dirty="0" err="1">
                <a:solidFill>
                  <a:srgbClr val="343541"/>
                </a:solidFill>
                <a:latin typeface="Söhne"/>
              </a:rPr>
              <a:t>tập</a:t>
            </a:r>
            <a:r>
              <a:rPr lang="en-US" dirty="0">
                <a:solidFill>
                  <a:srgbClr val="343541"/>
                </a:solidFill>
                <a:latin typeface="Söhne"/>
              </a:rPr>
              <a:t> </a:t>
            </a:r>
            <a:r>
              <a:rPr lang="en-US" dirty="0" err="1">
                <a:solidFill>
                  <a:srgbClr val="343541"/>
                </a:solidFill>
                <a:latin typeface="Söhne"/>
              </a:rPr>
              <a:t>dữ</a:t>
            </a:r>
            <a:r>
              <a:rPr lang="en-US" dirty="0">
                <a:solidFill>
                  <a:srgbClr val="343541"/>
                </a:solidFill>
                <a:latin typeface="Söhne"/>
              </a:rPr>
              <a:t> </a:t>
            </a:r>
            <a:r>
              <a:rPr lang="en-US" dirty="0" err="1">
                <a:solidFill>
                  <a:srgbClr val="343541"/>
                </a:solidFill>
                <a:latin typeface="Söhne"/>
              </a:rPr>
              <a:t>liệu</a:t>
            </a:r>
            <a:r>
              <a:rPr lang="en-US" dirty="0">
                <a:solidFill>
                  <a:srgbClr val="343541"/>
                </a:solidFill>
                <a:latin typeface="Söhne"/>
              </a:rPr>
              <a:t>:</a:t>
            </a:r>
          </a:p>
          <a:p>
            <a:pPr lvl="1"/>
            <a:r>
              <a:rPr lang="en-US" dirty="0">
                <a:solidFill>
                  <a:srgbClr val="343541"/>
                </a:solidFill>
                <a:latin typeface="Söhne"/>
              </a:rPr>
              <a:t>Kaggle – </a:t>
            </a:r>
            <a:r>
              <a:rPr lang="en-US" dirty="0" err="1">
                <a:solidFill>
                  <a:srgbClr val="343541"/>
                </a:solidFill>
                <a:latin typeface="Söhne"/>
              </a:rPr>
              <a:t>một</a:t>
            </a:r>
            <a:r>
              <a:rPr lang="en-US" dirty="0">
                <a:solidFill>
                  <a:srgbClr val="343541"/>
                </a:solidFill>
                <a:latin typeface="Söhne"/>
              </a:rPr>
              <a:t> </a:t>
            </a:r>
            <a:r>
              <a:rPr lang="en-US" dirty="0" err="1">
                <a:solidFill>
                  <a:srgbClr val="343541"/>
                </a:solidFill>
                <a:latin typeface="Söhne"/>
              </a:rPr>
              <a:t>nền</a:t>
            </a:r>
            <a:r>
              <a:rPr lang="en-US" dirty="0">
                <a:solidFill>
                  <a:srgbClr val="343541"/>
                </a:solidFill>
                <a:latin typeface="Söhne"/>
              </a:rPr>
              <a:t> </a:t>
            </a:r>
            <a:r>
              <a:rPr lang="en-US" dirty="0" err="1">
                <a:solidFill>
                  <a:srgbClr val="343541"/>
                </a:solidFill>
                <a:latin typeface="Söhne"/>
              </a:rPr>
              <a:t>tảng</a:t>
            </a:r>
            <a:r>
              <a:rPr lang="en-US" dirty="0">
                <a:solidFill>
                  <a:srgbClr val="343541"/>
                </a:solidFill>
                <a:latin typeface="Söhne"/>
              </a:rPr>
              <a:t> </a:t>
            </a:r>
            <a:r>
              <a:rPr lang="en-US" dirty="0" err="1">
                <a:solidFill>
                  <a:srgbClr val="343541"/>
                </a:solidFill>
                <a:latin typeface="Söhne"/>
              </a:rPr>
              <a:t>cho</a:t>
            </a:r>
            <a:r>
              <a:rPr lang="en-US" dirty="0">
                <a:solidFill>
                  <a:srgbClr val="343541"/>
                </a:solidFill>
                <a:latin typeface="Söhne"/>
              </a:rPr>
              <a:t> </a:t>
            </a:r>
            <a:r>
              <a:rPr lang="en-US" dirty="0" err="1">
                <a:solidFill>
                  <a:srgbClr val="343541"/>
                </a:solidFill>
                <a:latin typeface="Söhne"/>
              </a:rPr>
              <a:t>phép</a:t>
            </a:r>
            <a:r>
              <a:rPr lang="en-US" dirty="0">
                <a:solidFill>
                  <a:srgbClr val="343541"/>
                </a:solidFill>
                <a:latin typeface="Söhne"/>
              </a:rPr>
              <a:t> </a:t>
            </a:r>
            <a:r>
              <a:rPr lang="en-US" dirty="0" err="1">
                <a:solidFill>
                  <a:srgbClr val="343541"/>
                </a:solidFill>
                <a:latin typeface="Söhne"/>
              </a:rPr>
              <a:t>thực</a:t>
            </a:r>
            <a:r>
              <a:rPr lang="en-US" dirty="0">
                <a:solidFill>
                  <a:srgbClr val="343541"/>
                </a:solidFill>
                <a:latin typeface="Söhne"/>
              </a:rPr>
              <a:t> </a:t>
            </a:r>
            <a:r>
              <a:rPr lang="en-US" dirty="0" err="1">
                <a:solidFill>
                  <a:srgbClr val="343541"/>
                </a:solidFill>
                <a:latin typeface="Söhne"/>
              </a:rPr>
              <a:t>hành</a:t>
            </a:r>
            <a:r>
              <a:rPr lang="en-US" dirty="0">
                <a:solidFill>
                  <a:srgbClr val="343541"/>
                </a:solidFill>
                <a:latin typeface="Söhne"/>
              </a:rPr>
              <a:t> </a:t>
            </a:r>
            <a:r>
              <a:rPr lang="en-US" dirty="0" err="1">
                <a:solidFill>
                  <a:srgbClr val="343541"/>
                </a:solidFill>
                <a:latin typeface="Söhne"/>
              </a:rPr>
              <a:t>về</a:t>
            </a:r>
            <a:r>
              <a:rPr lang="en-US" dirty="0">
                <a:solidFill>
                  <a:srgbClr val="343541"/>
                </a:solidFill>
                <a:latin typeface="Söhne"/>
              </a:rPr>
              <a:t> </a:t>
            </a:r>
            <a:r>
              <a:rPr lang="en-US" dirty="0" err="1">
                <a:solidFill>
                  <a:srgbClr val="343541"/>
                </a:solidFill>
                <a:latin typeface="Söhne"/>
              </a:rPr>
              <a:t>dữ</a:t>
            </a:r>
            <a:r>
              <a:rPr lang="en-US" dirty="0">
                <a:solidFill>
                  <a:srgbClr val="343541"/>
                </a:solidFill>
                <a:latin typeface="Söhne"/>
              </a:rPr>
              <a:t> </a:t>
            </a:r>
            <a:r>
              <a:rPr lang="en-US" dirty="0" err="1">
                <a:solidFill>
                  <a:srgbClr val="343541"/>
                </a:solidFill>
                <a:latin typeface="Söhne"/>
              </a:rPr>
              <a:t>liệu</a:t>
            </a:r>
            <a:r>
              <a:rPr lang="en-US" dirty="0">
                <a:solidFill>
                  <a:srgbClr val="343541"/>
                </a:solidFill>
                <a:latin typeface="Söhne"/>
              </a:rPr>
              <a:t> </a:t>
            </a:r>
            <a:r>
              <a:rPr lang="en-US" dirty="0" err="1">
                <a:solidFill>
                  <a:srgbClr val="343541"/>
                </a:solidFill>
                <a:latin typeface="Söhne"/>
              </a:rPr>
              <a:t>và</a:t>
            </a:r>
            <a:r>
              <a:rPr lang="en-US" dirty="0">
                <a:solidFill>
                  <a:srgbClr val="343541"/>
                </a:solidFill>
                <a:latin typeface="Söhne"/>
              </a:rPr>
              <a:t> </a:t>
            </a:r>
            <a:r>
              <a:rPr lang="en-US" dirty="0" err="1">
                <a:solidFill>
                  <a:srgbClr val="343541"/>
                </a:solidFill>
                <a:latin typeface="Söhne"/>
              </a:rPr>
              <a:t>học</a:t>
            </a:r>
            <a:r>
              <a:rPr lang="en-US" dirty="0">
                <a:solidFill>
                  <a:srgbClr val="343541"/>
                </a:solidFill>
                <a:latin typeface="Söhne"/>
              </a:rPr>
              <a:t> </a:t>
            </a:r>
            <a:r>
              <a:rPr lang="en-US" dirty="0" err="1">
                <a:solidFill>
                  <a:srgbClr val="343541"/>
                </a:solidFill>
                <a:latin typeface="Söhne"/>
              </a:rPr>
              <a:t>máy</a:t>
            </a:r>
            <a:r>
              <a:rPr lang="en-US" dirty="0">
                <a:solidFill>
                  <a:srgbClr val="343541"/>
                </a:solidFill>
                <a:latin typeface="Söhne"/>
              </a:rPr>
              <a:t> </a:t>
            </a:r>
          </a:p>
          <a:p>
            <a:pPr lvl="1"/>
            <a:r>
              <a:rPr lang="vi-VN" dirty="0">
                <a:latin typeface="Söhne"/>
              </a:rPr>
              <a:t>Vnquant – một package được viết để phân tích dữ liệu chứng khoán (chứa api để crawl dữ liệu).</a:t>
            </a:r>
            <a:endParaRPr lang="en-US" dirty="0">
              <a:latin typeface="Söhne"/>
            </a:endParaRPr>
          </a:p>
          <a:p>
            <a:r>
              <a:rPr lang="en-US" dirty="0" err="1">
                <a:latin typeface="Söhne"/>
              </a:rPr>
              <a:t>Sử</a:t>
            </a:r>
            <a:r>
              <a:rPr lang="en-US" dirty="0">
                <a:latin typeface="Söhne"/>
              </a:rPr>
              <a:t> </a:t>
            </a:r>
            <a:r>
              <a:rPr lang="en-US" dirty="0" err="1">
                <a:latin typeface="Söhne"/>
              </a:rPr>
              <a:t>dụng</a:t>
            </a:r>
            <a:r>
              <a:rPr lang="en-US" dirty="0">
                <a:latin typeface="Söhne"/>
              </a:rPr>
              <a:t> </a:t>
            </a:r>
            <a:r>
              <a:rPr lang="en-US" dirty="0" err="1">
                <a:latin typeface="Söhne"/>
              </a:rPr>
              <a:t>bài</a:t>
            </a:r>
            <a:r>
              <a:rPr lang="en-US" dirty="0">
                <a:latin typeface="Söhne"/>
              </a:rPr>
              <a:t> </a:t>
            </a:r>
            <a:r>
              <a:rPr lang="en-US" dirty="0" err="1">
                <a:latin typeface="Söhne"/>
              </a:rPr>
              <a:t>toán</a:t>
            </a:r>
            <a:r>
              <a:rPr lang="en-US" dirty="0">
                <a:latin typeface="Söhne"/>
              </a:rPr>
              <a:t> </a:t>
            </a:r>
            <a:r>
              <a:rPr lang="en-US" dirty="0" err="1">
                <a:latin typeface="Söhne"/>
              </a:rPr>
              <a:t>hồi</a:t>
            </a:r>
            <a:r>
              <a:rPr lang="en-US" dirty="0">
                <a:latin typeface="Söhne"/>
              </a:rPr>
              <a:t> </a:t>
            </a:r>
            <a:r>
              <a:rPr lang="en-US" dirty="0" err="1">
                <a:latin typeface="Söhne"/>
              </a:rPr>
              <a:t>quy</a:t>
            </a:r>
            <a:endParaRPr lang="en-US" dirty="0">
              <a:latin typeface="Söhne"/>
            </a:endParaRPr>
          </a:p>
        </p:txBody>
      </p:sp>
    </p:spTree>
    <p:extLst>
      <p:ext uri="{BB962C8B-B14F-4D97-AF65-F5344CB8AC3E}">
        <p14:creationId xmlns:p14="http://schemas.microsoft.com/office/powerpoint/2010/main" val="275135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A5FD9F-F079-E7CB-275B-4B407F7320C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3" name="Title 2">
            <a:extLst>
              <a:ext uri="{FF2B5EF4-FFF2-40B4-BE49-F238E27FC236}">
                <a16:creationId xmlns:a16="http://schemas.microsoft.com/office/drawing/2014/main" id="{CE73DABA-0E07-DDEE-86EE-B4224D9C9822}"/>
              </a:ext>
            </a:extLst>
          </p:cNvPr>
          <p:cNvSpPr>
            <a:spLocks noGrp="1"/>
          </p:cNvSpPr>
          <p:nvPr>
            <p:ph type="title"/>
          </p:nvPr>
        </p:nvSpPr>
        <p:spPr/>
        <p:txBody>
          <a:bodyPr/>
          <a:lstStyle/>
          <a:p>
            <a:r>
              <a:rPr lang="en-US" dirty="0"/>
              <a:t>2. </a:t>
            </a:r>
            <a:r>
              <a:rPr lang="en-US" dirty="0" err="1"/>
              <a:t>Các</a:t>
            </a:r>
            <a:r>
              <a:rPr lang="en-US" dirty="0"/>
              <a:t> </a:t>
            </a:r>
            <a:r>
              <a:rPr lang="en-US" dirty="0" err="1"/>
              <a:t>mô</a:t>
            </a:r>
            <a:r>
              <a:rPr lang="en-US" dirty="0"/>
              <a:t> </a:t>
            </a:r>
            <a:r>
              <a:rPr lang="en-US" dirty="0" err="1"/>
              <a:t>hình</a:t>
            </a:r>
            <a:r>
              <a:rPr lang="en-US" dirty="0"/>
              <a:t> </a:t>
            </a:r>
            <a:r>
              <a:rPr lang="en-US" dirty="0" err="1"/>
              <a:t>sử</a:t>
            </a:r>
            <a:r>
              <a:rPr lang="en-US" dirty="0"/>
              <a:t> </a:t>
            </a:r>
            <a:r>
              <a:rPr lang="en-US" dirty="0" err="1"/>
              <a:t>dụng</a:t>
            </a:r>
            <a:endParaRPr lang="en-US" dirty="0"/>
          </a:p>
        </p:txBody>
      </p:sp>
      <p:sp>
        <p:nvSpPr>
          <p:cNvPr id="4" name="Text Placeholder 3">
            <a:extLst>
              <a:ext uri="{FF2B5EF4-FFF2-40B4-BE49-F238E27FC236}">
                <a16:creationId xmlns:a16="http://schemas.microsoft.com/office/drawing/2014/main" id="{D7A5E0C5-7F9C-BDE6-162B-F94E54DA8B01}"/>
              </a:ext>
            </a:extLst>
          </p:cNvPr>
          <p:cNvSpPr>
            <a:spLocks noGrp="1"/>
          </p:cNvSpPr>
          <p:nvPr>
            <p:ph type="body" sz="quarter" idx="13"/>
          </p:nvPr>
        </p:nvSpPr>
        <p:spPr/>
        <p:txBody>
          <a:bodyPr/>
          <a:lstStyle/>
          <a:p>
            <a:r>
              <a:rPr lang="en-US" dirty="0">
                <a:latin typeface="Söhne"/>
              </a:rPr>
              <a:t>OLS</a:t>
            </a:r>
          </a:p>
          <a:p>
            <a:r>
              <a:rPr lang="en-US" dirty="0">
                <a:latin typeface="Söhne"/>
              </a:rPr>
              <a:t>Ridge</a:t>
            </a:r>
          </a:p>
          <a:p>
            <a:r>
              <a:rPr lang="en-US" dirty="0">
                <a:latin typeface="Söhne"/>
              </a:rPr>
              <a:t>Lasso</a:t>
            </a:r>
          </a:p>
          <a:p>
            <a:r>
              <a:rPr lang="en-US" dirty="0" err="1">
                <a:latin typeface="Söhne"/>
              </a:rPr>
              <a:t>RandomForest</a:t>
            </a:r>
            <a:endParaRPr lang="en-US" dirty="0">
              <a:latin typeface="Söhne"/>
            </a:endParaRPr>
          </a:p>
          <a:p>
            <a:endParaRPr lang="en-US" dirty="0">
              <a:latin typeface="Söhne"/>
            </a:endParaRPr>
          </a:p>
          <a:p>
            <a:endParaRPr lang="en-US" dirty="0">
              <a:latin typeface="Söhne"/>
            </a:endParaRPr>
          </a:p>
          <a:p>
            <a:endParaRPr lang="en-US" dirty="0"/>
          </a:p>
        </p:txBody>
      </p:sp>
    </p:spTree>
    <p:extLst>
      <p:ext uri="{BB962C8B-B14F-4D97-AF65-F5344CB8AC3E}">
        <p14:creationId xmlns:p14="http://schemas.microsoft.com/office/powerpoint/2010/main" val="644728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2.1 </a:t>
            </a:r>
            <a:r>
              <a:rPr lang="en-US" dirty="0" err="1"/>
              <a:t>Mô</a:t>
            </a:r>
            <a:r>
              <a:rPr lang="en-US" dirty="0"/>
              <a:t> </a:t>
            </a:r>
            <a:r>
              <a:rPr lang="en-US" dirty="0" err="1"/>
              <a:t>hình</a:t>
            </a:r>
            <a:r>
              <a:rPr lang="en-US" dirty="0"/>
              <a:t> OLS</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1130957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2.1 </a:t>
            </a:r>
            <a:r>
              <a:rPr lang="en-US" dirty="0" err="1"/>
              <a:t>Mô</a:t>
            </a:r>
            <a:r>
              <a:rPr lang="en-US" dirty="0"/>
              <a:t> </a:t>
            </a:r>
            <a:r>
              <a:rPr lang="en-US" dirty="0" err="1"/>
              <a:t>hình</a:t>
            </a:r>
            <a:r>
              <a:rPr lang="en-US" dirty="0"/>
              <a:t> OLS</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13233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9F331FF-7367-F4F4-10DC-9F4CB489203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3" name="Title 2">
            <a:extLst>
              <a:ext uri="{FF2B5EF4-FFF2-40B4-BE49-F238E27FC236}">
                <a16:creationId xmlns:a16="http://schemas.microsoft.com/office/drawing/2014/main" id="{CA942A98-C171-982E-551D-E59FBFEFF92E}"/>
              </a:ext>
            </a:extLst>
          </p:cNvPr>
          <p:cNvSpPr>
            <a:spLocks noGrp="1"/>
          </p:cNvSpPr>
          <p:nvPr>
            <p:ph type="title"/>
          </p:nvPr>
        </p:nvSpPr>
        <p:spPr/>
        <p:txBody>
          <a:bodyPr/>
          <a:lstStyle/>
          <a:p>
            <a:r>
              <a:rPr lang="en-US" dirty="0"/>
              <a:t>2.2 </a:t>
            </a:r>
            <a:r>
              <a:rPr lang="en-US" dirty="0" err="1"/>
              <a:t>Mô</a:t>
            </a:r>
            <a:r>
              <a:rPr lang="en-US" dirty="0"/>
              <a:t> </a:t>
            </a:r>
            <a:r>
              <a:rPr lang="en-US" dirty="0" err="1"/>
              <a:t>hình</a:t>
            </a:r>
            <a:r>
              <a:rPr lang="en-US" dirty="0"/>
              <a:t> Ridge</a:t>
            </a:r>
          </a:p>
        </p:txBody>
      </p:sp>
      <p:sp>
        <p:nvSpPr>
          <p:cNvPr id="4" name="Text Placeholder 3">
            <a:extLst>
              <a:ext uri="{FF2B5EF4-FFF2-40B4-BE49-F238E27FC236}">
                <a16:creationId xmlns:a16="http://schemas.microsoft.com/office/drawing/2014/main" id="{C2E5BA0D-33C2-2FFC-BFBC-D1CF38376477}"/>
              </a:ext>
            </a:extLst>
          </p:cNvPr>
          <p:cNvSpPr>
            <a:spLocks noGrp="1"/>
          </p:cNvSpPr>
          <p:nvPr>
            <p:ph type="body" sz="quarter" idx="13"/>
          </p:nvPr>
        </p:nvSpPr>
        <p:spPr/>
        <p:txBody>
          <a:bodyPr/>
          <a:lstStyle/>
          <a:p>
            <a:endParaRPr lang="en-US"/>
          </a:p>
        </p:txBody>
      </p:sp>
    </p:spTree>
    <p:extLst>
      <p:ext uri="{BB962C8B-B14F-4D97-AF65-F5344CB8AC3E}">
        <p14:creationId xmlns:p14="http://schemas.microsoft.com/office/powerpoint/2010/main" val="14007101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276</TotalTime>
  <Words>1862</Words>
  <Application>Microsoft Office PowerPoint</Application>
  <PresentationFormat>On-screen Show (4:3)</PresentationFormat>
  <Paragraphs>189</Paragraphs>
  <Slides>39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Calibri</vt:lpstr>
      <vt:lpstr>Cambria Math</vt:lpstr>
      <vt:lpstr>Lato</vt:lpstr>
      <vt:lpstr>Söhne</vt:lpstr>
      <vt:lpstr>Symbol</vt:lpstr>
      <vt:lpstr>Times New Roman</vt:lpstr>
      <vt:lpstr>Wingdings</vt:lpstr>
      <vt:lpstr>Office Theme</vt:lpstr>
      <vt:lpstr>PowerPoint Presentation</vt:lpstr>
      <vt:lpstr>BÁO CÁO HỌC MÁY VÀ KHAI PHÁ DỮ LIỆU</vt:lpstr>
      <vt:lpstr>PowerPoint Presentation</vt:lpstr>
      <vt:lpstr>1.Tổng quan đề tài</vt:lpstr>
      <vt:lpstr>1.2 Hướng tiếp cận bài toán</vt:lpstr>
      <vt:lpstr>2. Các mô hình sử dụng</vt:lpstr>
      <vt:lpstr>2.1 Mô hình OLS</vt:lpstr>
      <vt:lpstr>2.1 Mô hình OLS</vt:lpstr>
      <vt:lpstr>2.2 Mô hình Ridge</vt:lpstr>
      <vt:lpstr>2.2 Mô hình Ridge</vt:lpstr>
      <vt:lpstr>2.3 Mô hình Lasso</vt:lpstr>
      <vt:lpstr>2.3 Mô hình Lasso</vt:lpstr>
      <vt:lpstr>2.3 Mô hình RandomForest</vt:lpstr>
      <vt:lpstr>2.3 Mô hình RandomForest</vt:lpstr>
      <vt:lpstr>3. Dữ liệu, tiền xử lý và khám phá</vt:lpstr>
      <vt:lpstr>3.1 Tổng quan về dữ liệu</vt:lpstr>
      <vt:lpstr>3.1 Tổng quan về dữ liệu</vt:lpstr>
      <vt:lpstr>3.1 Tổng quan về dữ liệu</vt:lpstr>
      <vt:lpstr>3.1 Tổng quan về dữ liệu</vt:lpstr>
      <vt:lpstr>3.2 Tiền xử lý và khám phá dữ liệu</vt:lpstr>
      <vt:lpstr>3.2 Tiền xử lý và khám phá dữ liệu</vt:lpstr>
      <vt:lpstr>3.1 Tổng quan về dữ liệu</vt:lpstr>
      <vt:lpstr>3.2 Tiền xử lý và khám phá dữ liệu</vt:lpstr>
      <vt:lpstr>3.2 Tiền xử lý và khám phá dữ liệu</vt:lpstr>
      <vt:lpstr>3.2 Tiền xử lý và khám phá dữ liệu</vt:lpstr>
      <vt:lpstr>3.2 Tiền xử lý và khám phá dữ liệu</vt:lpstr>
      <vt:lpstr>3.1 Tổng quan về dữ liệu</vt:lpstr>
      <vt:lpstr>3.1 Tổng quan về dữ liệu</vt:lpstr>
      <vt:lpstr>3.2 Tiền xử lý và khám phá dữ liệu</vt:lpstr>
      <vt:lpstr>3.2 Tiền xử lý và khám phá dữ liệu</vt:lpstr>
      <vt:lpstr>4.Huấn luyện mô hình và đánh giá</vt:lpstr>
      <vt:lpstr>4.Huấn luyện mô hình và đánh giá</vt:lpstr>
      <vt:lpstr>4.Huấn luyện mô hình và đánh giá</vt:lpstr>
      <vt:lpstr>2.3 Mô hình RandomForest</vt:lpstr>
      <vt:lpstr>2.3 Mô hình RandomForest</vt:lpstr>
      <vt:lpstr>2.1 Mô hình OLS</vt:lpstr>
      <vt:lpstr>2.1 Mô hình OLS</vt:lpstr>
      <vt:lpstr>2.1 Mô hình OLS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Dung</cp:lastModifiedBy>
  <cp:revision>14</cp:revision>
  <dcterms:created xsi:type="dcterms:W3CDTF">2021-05-28T04:32:29Z</dcterms:created>
  <dcterms:modified xsi:type="dcterms:W3CDTF">2023-07-11T17:24:31Z</dcterms:modified>
</cp:coreProperties>
</file>